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3"/>
    <p:sldMasterId id="2147483661" r:id="rId24"/>
  </p:sldMasterIdLst>
  <p:notesMasterIdLst>
    <p:notesMasterId r:id="rId83"/>
  </p:notesMasterIdLst>
  <p:sldIdLst>
    <p:sldId id="304" r:id="rId25"/>
    <p:sldId id="302" r:id="rId26"/>
    <p:sldId id="305" r:id="rId27"/>
    <p:sldId id="310" r:id="rId28"/>
    <p:sldId id="311" r:id="rId29"/>
    <p:sldId id="312" r:id="rId30"/>
    <p:sldId id="313" r:id="rId31"/>
    <p:sldId id="317" r:id="rId32"/>
    <p:sldId id="307" r:id="rId33"/>
    <p:sldId id="309" r:id="rId34"/>
    <p:sldId id="314" r:id="rId35"/>
    <p:sldId id="315" r:id="rId36"/>
    <p:sldId id="316" r:id="rId37"/>
    <p:sldId id="318" r:id="rId38"/>
    <p:sldId id="322" r:id="rId39"/>
    <p:sldId id="321" r:id="rId40"/>
    <p:sldId id="319" r:id="rId41"/>
    <p:sldId id="299" r:id="rId42"/>
    <p:sldId id="323" r:id="rId43"/>
    <p:sldId id="269" r:id="rId44"/>
    <p:sldId id="263" r:id="rId45"/>
    <p:sldId id="256" r:id="rId46"/>
    <p:sldId id="276" r:id="rId47"/>
    <p:sldId id="272" r:id="rId48"/>
    <p:sldId id="273" r:id="rId49"/>
    <p:sldId id="274" r:id="rId50"/>
    <p:sldId id="275" r:id="rId51"/>
    <p:sldId id="277" r:id="rId52"/>
    <p:sldId id="278" r:id="rId53"/>
    <p:sldId id="261" r:id="rId54"/>
    <p:sldId id="279" r:id="rId55"/>
    <p:sldId id="281" r:id="rId56"/>
    <p:sldId id="262" r:id="rId57"/>
    <p:sldId id="280" r:id="rId58"/>
    <p:sldId id="264" r:id="rId59"/>
    <p:sldId id="283" r:id="rId60"/>
    <p:sldId id="265" r:id="rId61"/>
    <p:sldId id="285" r:id="rId62"/>
    <p:sldId id="284" r:id="rId63"/>
    <p:sldId id="286" r:id="rId64"/>
    <p:sldId id="287" r:id="rId65"/>
    <p:sldId id="288" r:id="rId66"/>
    <p:sldId id="294" r:id="rId67"/>
    <p:sldId id="296" r:id="rId68"/>
    <p:sldId id="293" r:id="rId69"/>
    <p:sldId id="290" r:id="rId70"/>
    <p:sldId id="291" r:id="rId71"/>
    <p:sldId id="298" r:id="rId72"/>
    <p:sldId id="292" r:id="rId73"/>
    <p:sldId id="324" r:id="rId74"/>
    <p:sldId id="326" r:id="rId75"/>
    <p:sldId id="327" r:id="rId76"/>
    <p:sldId id="329" r:id="rId77"/>
    <p:sldId id="257" r:id="rId78"/>
    <p:sldId id="330" r:id="rId79"/>
    <p:sldId id="331" r:id="rId80"/>
    <p:sldId id="259" r:id="rId81"/>
    <p:sldId id="334" r:id="rId8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1BA"/>
    <a:srgbClr val="51D1DF"/>
    <a:srgbClr val="2F1CA4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customXml" Target="../customXml/item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presProps" Target="presProps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5" Type="http://schemas.openxmlformats.org/officeDocument/2006/relationships/customXml" Target="../customXml/item5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slide" Target="slides/slide53.xml"/><Relationship Id="rId8" Type="http://schemas.openxmlformats.org/officeDocument/2006/relationships/customXml" Target="../customXml/item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slide" Target="slides/slide56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customXml" Target="../customXml/item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Master" Target="slideMasters/slideMaster1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customXml" Target="../customXml/item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1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7" Type="http://schemas.openxmlformats.org/officeDocument/2006/relationships/customXml" Target="../customXml/item7.xml"/><Relationship Id="rId71" Type="http://schemas.openxmlformats.org/officeDocument/2006/relationships/slide" Target="slides/slide47.xml"/><Relationship Id="rId2" Type="http://schemas.openxmlformats.org/officeDocument/2006/relationships/customXml" Target="../customXml/item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2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slide" Target="slides/slide42.xml"/><Relationship Id="rId87" Type="http://schemas.openxmlformats.org/officeDocument/2006/relationships/tableStyles" Target="tableStyles.xml"/><Relationship Id="rId61" Type="http://schemas.openxmlformats.org/officeDocument/2006/relationships/slide" Target="slides/slide37.xml"/><Relationship Id="rId82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809E2-B411-4D84-87D5-AF36EEBDDD21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3FADF-27A2-413E-AF19-3E4B26BD93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8442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kern="120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PD-L1 amortece a resposta imune  pela desativação das células T. Geralmente é expressada em um subconjunto de macrófagos e pode ser induzida como parte de um processo fisiológico para modular para baixo respostas imunes em andamento, em tecidos periféricos.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kern="120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Porém, PD-L1 também pode ser induzida em linfócitos ativados, endotélios, e outros tipos de células malignas.  Além disso, células</a:t>
            </a:r>
            <a:r>
              <a:rPr lang="pt-BR" sz="1200" kern="1200" baseline="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tumorais e células </a:t>
            </a:r>
            <a:r>
              <a:rPr lang="pt-BR" sz="1200" kern="1200" baseline="0" noProof="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estromais</a:t>
            </a:r>
            <a:r>
              <a:rPr lang="pt-BR" sz="1200" kern="1200" baseline="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associadas </a:t>
            </a:r>
            <a:r>
              <a:rPr lang="pt-BR" sz="1200" kern="120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também podem expressar PD-L1, desligando as células T efetoras.  Isso significa que PD-L1, expressada</a:t>
            </a:r>
            <a:r>
              <a:rPr lang="pt-BR" sz="1200" kern="1200" baseline="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em células imunes e em células tumorais</a:t>
            </a:r>
            <a:r>
              <a:rPr lang="pt-BR" sz="1200" kern="120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pode inibir a resposta antitumoral da célula T.</a:t>
            </a:r>
            <a:endParaRPr lang="pt-BR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CBIO 552 - 8/29/13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2419EC4-1490-430B-A1B1-17A9063D2F3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54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kern="120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PD-L1 amortece a resposta imune  pela desativação das células T. Geralmente é expressada em um subconjunto de macrófagos e pode ser induzida como parte de um processo fisiológico para modular para baixo respostas imunes em andamento, em tecidos periféricos.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kern="120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Porém, PD-L1 também pode ser induzida em linfócitos ativados, endotélios, e outros tipos de células malignas.  Além disso, células</a:t>
            </a:r>
            <a:r>
              <a:rPr lang="pt-BR" sz="1200" kern="1200" baseline="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tumorais e células </a:t>
            </a:r>
            <a:r>
              <a:rPr lang="pt-BR" sz="1200" kern="1200" baseline="0" noProof="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estromais</a:t>
            </a:r>
            <a:r>
              <a:rPr lang="pt-BR" sz="1200" kern="1200" baseline="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associadas </a:t>
            </a:r>
            <a:r>
              <a:rPr lang="pt-BR" sz="1200" kern="120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também podem expressar PD-L1, desligando as células T efetoras.  Isso significa que PD-L1, expressada</a:t>
            </a:r>
            <a:r>
              <a:rPr lang="pt-BR" sz="1200" kern="1200" baseline="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em células imunes e em células tumorais</a:t>
            </a:r>
            <a:r>
              <a:rPr lang="pt-BR" sz="1200" kern="120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pode inibir a resposta antitumoral da célula T.</a:t>
            </a:r>
            <a:endParaRPr lang="pt-BR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CBIO 552 - 8/29/13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2419EC4-1490-430B-A1B1-17A9063D2F3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18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kern="120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PD-L1 amortece a resposta imune  pela desativação das células T. Geralmente é expressada em um subconjunto de macrófagos e pode ser induzida como parte de um processo fisiológico para modular para baixo respostas imunes em andamento, em tecidos periféricos.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kern="120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Porém, PD-L1 também pode ser induzida em linfócitos ativados, endotélios, e outros tipos de células malignas.  Além disso, células</a:t>
            </a:r>
            <a:r>
              <a:rPr lang="pt-BR" sz="1200" kern="1200" baseline="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tumorais e células </a:t>
            </a:r>
            <a:r>
              <a:rPr lang="pt-BR" sz="1200" kern="1200" baseline="0" noProof="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estromais</a:t>
            </a:r>
            <a:r>
              <a:rPr lang="pt-BR" sz="1200" kern="1200" baseline="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associadas </a:t>
            </a:r>
            <a:r>
              <a:rPr lang="pt-BR" sz="1200" kern="120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também podem expressar PD-L1, desligando as células T efetoras.  Isso significa que PD-L1, expressada</a:t>
            </a:r>
            <a:r>
              <a:rPr lang="pt-BR" sz="1200" kern="1200" baseline="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em células imunes e em células tumorais</a:t>
            </a:r>
            <a:r>
              <a:rPr lang="pt-BR" sz="1200" kern="1200" noProof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pode inibir a resposta antitumoral da célula T.</a:t>
            </a:r>
            <a:endParaRPr lang="pt-BR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CBIO 552 - 8/29/13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2419EC4-1490-430B-A1B1-17A9063D2F3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158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Confidentiality Label</a:t>
            </a:r>
          </a:p>
          <a:p>
            <a:r>
              <a:rPr lang="en-US">
                <a:latin typeface="Arial" panose="020B0604020202020204" pitchFamily="34" charset="0"/>
              </a:rPr>
              <a:t>Regulatory statement (if applicable)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88AFD-C26B-478C-B2D8-3A933D69C95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38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2438" y="931863"/>
            <a:ext cx="3963987" cy="2230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F0EF8AE-4C82-4901-BADA-80EB124714A1}" type="datetime1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Confidentiality label</a:t>
            </a:r>
          </a:p>
          <a:p>
            <a:r>
              <a:rPr lang="en-US">
                <a:latin typeface="Arial" panose="020B0604020202020204" pitchFamily="34" charset="0"/>
              </a:rPr>
              <a:t>Regulatory statement (if applicable))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7788AFD-C26B-478C-B2D8-3A933D69C95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36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Confidentiality Label</a:t>
            </a:r>
          </a:p>
          <a:p>
            <a:r>
              <a:rPr lang="en-US">
                <a:latin typeface="Arial" panose="020B0604020202020204" pitchFamily="34" charset="0"/>
              </a:rPr>
              <a:t>Regulatory statement (if applicable)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88AFD-C26B-478C-B2D8-3A933D69C95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64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Confidentiality Label</a:t>
            </a:r>
          </a:p>
          <a:p>
            <a:r>
              <a:rPr lang="en-US">
                <a:latin typeface="Arial" panose="020B0604020202020204" pitchFamily="34" charset="0"/>
              </a:rPr>
              <a:t>Regulatory statement (if applicable)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88AFD-C26B-478C-B2D8-3A933D69C95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18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Confidentiality Label</a:t>
            </a:r>
          </a:p>
          <a:p>
            <a:r>
              <a:rPr lang="en-US">
                <a:latin typeface="Arial" panose="020B0604020202020204" pitchFamily="34" charset="0"/>
              </a:rPr>
              <a:t>Regulatory statement (if applicable)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88AFD-C26B-478C-B2D8-3A933D69C95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6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6.xml"/><Relationship Id="rId7" Type="http://schemas.openxmlformats.org/officeDocument/2006/relationships/image" Target="../media/image4.png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4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ustomXml" Target="../../customXml/item9.xml"/><Relationship Id="rId7" Type="http://schemas.openxmlformats.org/officeDocument/2006/relationships/image" Target="../media/image9.png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Master" Target="../slideMasters/slideMaster2.xml"/><Relationship Id="rId1" Type="http://schemas.openxmlformats.org/officeDocument/2006/relationships/customXml" Target="../../customXml/item10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Master" Target="../slideMasters/slideMaster2.xml"/><Relationship Id="rId1" Type="http://schemas.openxmlformats.org/officeDocument/2006/relationships/customXml" Target="../../customXml/item11.xml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14.xml"/><Relationship Id="rId7" Type="http://schemas.openxmlformats.org/officeDocument/2006/relationships/image" Target="../media/image4.png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1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17.xml"/><Relationship Id="rId7" Type="http://schemas.openxmlformats.org/officeDocument/2006/relationships/image" Target="../media/image4.png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15.xml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56A1-CCBB-4B04-9999-A8742C52FD19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8D3C-397D-4BCF-A127-9BAFF7927D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916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56A1-CCBB-4B04-9999-A8742C52FD19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8D3C-397D-4BCF-A127-9BAFF7927D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4354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56A1-CCBB-4B04-9999-A8742C52FD19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8D3C-397D-4BCF-A127-9BAFF7927D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8460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2900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ilent 16:9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19" y="246887"/>
            <a:ext cx="11198597" cy="926767"/>
          </a:xfrm>
        </p:spPr>
        <p:txBody>
          <a:bodyPr anchor="t" anchorCtr="0">
            <a:normAutofit/>
          </a:bodyPr>
          <a:lstStyle>
            <a:lvl1pPr>
              <a:defRPr sz="2800" b="0" i="0"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19" y="1289304"/>
            <a:ext cx="11198597" cy="4672584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  <a:lvl2pPr marL="182563" indent="-182563">
              <a:defRPr b="0" i="0">
                <a:latin typeface="Arial" panose="020B0604020202020204" pitchFamily="34" charset="0"/>
              </a:defRPr>
            </a:lvl2pPr>
            <a:lvl3pPr marL="457200" indent="-209550">
              <a:defRPr b="0" i="0">
                <a:latin typeface="Arial" panose="020B0604020202020204" pitchFamily="34" charset="0"/>
              </a:defRPr>
            </a:lvl3pPr>
            <a:lvl4pPr marL="630238" indent="-168275">
              <a:defRPr b="0" i="0">
                <a:latin typeface="Arial" panose="020B0604020202020204" pitchFamily="34" charset="0"/>
              </a:defRPr>
            </a:lvl4pPr>
            <a:lvl5pPr marL="854075" indent="-182563"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616700"/>
            <a:ext cx="1060704" cy="118872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6FA2BCA9-46B6-4409-AA99-023EF2F98F18}" type="datetime4">
              <a:rPr lang="en-US" smtClean="0"/>
              <a:t>May 30,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5184" y="6619947"/>
            <a:ext cx="5394960" cy="118872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PD-L1 IHC 22C3 pharmDx                               For Training Purposes Only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2920" y="6620256"/>
            <a:ext cx="530352" cy="118872"/>
          </a:xfrm>
        </p:spPr>
        <p:txBody>
          <a:bodyPr/>
          <a:lstStyle>
            <a:lvl1pPr>
              <a:defRPr sz="800" b="0" i="0"/>
            </a:lvl1pPr>
          </a:lstStyle>
          <a:p>
            <a:r>
              <a:rPr lang="en-US" dirty="0"/>
              <a:t>PR7000_</a:t>
            </a:r>
          </a:p>
        </p:txBody>
      </p:sp>
    </p:spTree>
    <p:extLst>
      <p:ext uri="{BB962C8B-B14F-4D97-AF65-F5344CB8AC3E}">
        <p14:creationId xmlns:p14="http://schemas.microsoft.com/office/powerpoint/2010/main" val="2855862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29505" y="6385561"/>
            <a:ext cx="11138876" cy="33273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GB" dirty="0"/>
              <a:t>Footnotes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9504" y="452440"/>
            <a:ext cx="9804389" cy="1309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4828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4435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2590235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8961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3520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4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56A1-CCBB-4B04-9999-A8742C52FD19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8D3C-397D-4BCF-A127-9BAFF7927D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8315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9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5"/>
              <a:endParaRPr lang="pt-BR" sz="1200">
                <a:solidFill>
                  <a:prstClr val="white"/>
                </a:solidFill>
              </a:endParaRPr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1281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5"/>
              <a:endParaRPr lang="pt-BR" sz="1200">
                <a:solidFill>
                  <a:prstClr val="white"/>
                </a:solidFill>
              </a:endParaRPr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0063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 userDrawn="1">
            <p:ph idx="10"/>
          </p:nvPr>
        </p:nvSpPr>
        <p:spPr>
          <a:xfrm>
            <a:off x="476212" y="1820478"/>
            <a:ext cx="11239579" cy="4466042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48719</a:t>
            </a:r>
          </a:p>
          <a:p>
            <a:r>
              <a:rPr lang="pt-BR" dirty="0"/>
              <a:t>6451867498</a:t>
            </a:r>
          </a:p>
        </p:txBody>
      </p:sp>
      <p:sp>
        <p:nvSpPr>
          <p:cNvPr id="5" name="Título 1"/>
          <p:cNvSpPr>
            <a:spLocks noGrp="1"/>
          </p:cNvSpPr>
          <p:nvPr userDrawn="1">
            <p:ph type="title"/>
          </p:nvPr>
        </p:nvSpPr>
        <p:spPr>
          <a:xfrm>
            <a:off x="623393" y="332656"/>
            <a:ext cx="8763061" cy="1152128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735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56A1-CCBB-4B04-9999-A8742C52FD19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8D3C-397D-4BCF-A127-9BAFF7927D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107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56A1-CCBB-4B04-9999-A8742C52FD19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8D3C-397D-4BCF-A127-9BAFF7927D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872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56A1-CCBB-4B04-9999-A8742C52FD19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8D3C-397D-4BCF-A127-9BAFF7927D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3330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56A1-CCBB-4B04-9999-A8742C52FD19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8D3C-397D-4BCF-A127-9BAFF7927D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19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56A1-CCBB-4B04-9999-A8742C52FD19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8D3C-397D-4BCF-A127-9BAFF7927D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91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56A1-CCBB-4B04-9999-A8742C52FD19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8D3C-397D-4BCF-A127-9BAFF7927D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3576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56A1-CCBB-4B04-9999-A8742C52FD19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8D3C-397D-4BCF-A127-9BAFF7927D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5862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556A1-CCBB-4B04-9999-A8742C52FD19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68D3C-397D-4BCF-A127-9BAFF7927D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292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1" r:id="rId13"/>
    <p:sldLayoutId id="2147483672" r:id="rId14"/>
    <p:sldLayoutId id="214748367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5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customXml" Target="../../customXml/item19.xml"/><Relationship Id="rId1" Type="http://schemas.openxmlformats.org/officeDocument/2006/relationships/customXml" Target="../../customXml/item18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pathology-education.agilent.com/en/home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5.xml"/><Relationship Id="rId1" Type="http://schemas.openxmlformats.org/officeDocument/2006/relationships/customXml" Target="../../customXml/item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4677" y="2633060"/>
            <a:ext cx="11059795" cy="1717268"/>
          </a:xfrm>
        </p:spPr>
        <p:txBody>
          <a:bodyPr/>
          <a:lstStyle/>
          <a:p>
            <a:pPr algn="ctr"/>
            <a:r>
              <a:rPr lang="pt-BR" sz="3600" b="1" dirty="0"/>
              <a:t>Avaliação do PD-L1 usando o ensaio PD-L1 IHC 22C3 </a:t>
            </a:r>
            <a:r>
              <a:rPr lang="pt-BR" sz="3600" b="1" cap="none" dirty="0" err="1"/>
              <a:t>pharma</a:t>
            </a:r>
            <a:r>
              <a:rPr lang="pt-BR" sz="3600" b="1" dirty="0" err="1"/>
              <a:t>Dx</a:t>
            </a:r>
            <a:r>
              <a:rPr lang="pt-BR" sz="3600" b="1" dirty="0"/>
              <a:t> e CPS (</a:t>
            </a:r>
            <a:r>
              <a:rPr lang="pt-BR" sz="3600" b="1" cap="none" dirty="0" err="1"/>
              <a:t>Combined</a:t>
            </a:r>
            <a:r>
              <a:rPr lang="pt-BR" sz="3600" b="1" cap="none" dirty="0"/>
              <a:t> Positive Score</a:t>
            </a:r>
            <a:r>
              <a:rPr lang="pt-BR" sz="3600" b="1" dirty="0"/>
              <a:t>)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Profa. Helenice </a:t>
            </a:r>
            <a:r>
              <a:rPr lang="pt-BR" dirty="0" err="1"/>
              <a:t>Gobbi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Universidade Federal do Triângulo Mineiro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" y="2278622"/>
            <a:ext cx="2347595" cy="2171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5005" y="4459410"/>
            <a:ext cx="2347595" cy="2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07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1FC2-5E47-4863-882D-C00CEB1CA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1" y="219183"/>
            <a:ext cx="11471563" cy="528964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solidFill>
                  <a:srgbClr val="0631BA"/>
                </a:solidFill>
                <a:latin typeface="+mn-lt"/>
              </a:rPr>
              <a:t>Entendendo</a:t>
            </a:r>
            <a:r>
              <a:rPr lang="en-US" sz="4000" dirty="0">
                <a:solidFill>
                  <a:srgbClr val="0631BA"/>
                </a:solidFill>
                <a:latin typeface="+mn-lt"/>
              </a:rPr>
              <a:t> a </a:t>
            </a:r>
            <a:r>
              <a:rPr lang="en-US" sz="4000" dirty="0" err="1">
                <a:solidFill>
                  <a:srgbClr val="0631BA"/>
                </a:solidFill>
                <a:latin typeface="+mn-lt"/>
              </a:rPr>
              <a:t>equação</a:t>
            </a:r>
            <a:r>
              <a:rPr lang="en-US" sz="4000" dirty="0">
                <a:solidFill>
                  <a:srgbClr val="0631BA"/>
                </a:solidFill>
                <a:latin typeface="+mn-lt"/>
              </a:rPr>
              <a:t> CPS - </a:t>
            </a:r>
            <a:r>
              <a:rPr lang="en-US" sz="4000" u="sng" dirty="0">
                <a:solidFill>
                  <a:srgbClr val="0631BA"/>
                </a:solidFill>
                <a:latin typeface="+mn-lt"/>
              </a:rPr>
              <a:t>C</a:t>
            </a:r>
            <a:r>
              <a:rPr lang="en-US" sz="4000" dirty="0">
                <a:solidFill>
                  <a:srgbClr val="0631BA"/>
                </a:solidFill>
                <a:latin typeface="+mn-lt"/>
              </a:rPr>
              <a:t>ombined </a:t>
            </a:r>
            <a:r>
              <a:rPr lang="en-US" sz="4000" u="sng" dirty="0">
                <a:solidFill>
                  <a:srgbClr val="0631BA"/>
                </a:solidFill>
                <a:latin typeface="+mn-lt"/>
              </a:rPr>
              <a:t>P</a:t>
            </a:r>
            <a:r>
              <a:rPr lang="en-US" sz="4000" dirty="0">
                <a:solidFill>
                  <a:srgbClr val="0631BA"/>
                </a:solidFill>
                <a:latin typeface="+mn-lt"/>
              </a:rPr>
              <a:t>ositive </a:t>
            </a:r>
            <a:r>
              <a:rPr lang="en-US" sz="4000" u="sng" dirty="0">
                <a:solidFill>
                  <a:srgbClr val="0631BA"/>
                </a:solidFill>
                <a:latin typeface="+mn-lt"/>
              </a:rPr>
              <a:t>S</a:t>
            </a:r>
            <a:r>
              <a:rPr lang="en-US" sz="4000" dirty="0">
                <a:solidFill>
                  <a:srgbClr val="0631BA"/>
                </a:solidFill>
                <a:latin typeface="+mn-lt"/>
              </a:rPr>
              <a:t>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3CB46-B3E5-4341-B8C7-17A66B631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64" y="1289304"/>
            <a:ext cx="11410099" cy="515306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</a:pPr>
            <a:endParaRPr lang="en-US" dirty="0">
              <a:latin typeface="+mn-lt"/>
            </a:endParaRPr>
          </a:p>
          <a:p>
            <a:pPr>
              <a:buClr>
                <a:srgbClr val="FF0000"/>
              </a:buClr>
            </a:pPr>
            <a:endParaRPr lang="en-US" sz="1900" dirty="0">
              <a:solidFill>
                <a:schemeClr val="tx2"/>
              </a:solidFill>
              <a:latin typeface="+mn-lt"/>
            </a:endParaRPr>
          </a:p>
          <a:p>
            <a:pPr>
              <a:buClr>
                <a:srgbClr val="FF0000"/>
              </a:buClr>
            </a:pPr>
            <a:endParaRPr lang="en-US" sz="1900" dirty="0">
              <a:latin typeface="+mn-lt"/>
            </a:endParaRPr>
          </a:p>
          <a:p>
            <a:pPr>
              <a:buClr>
                <a:srgbClr val="FF0000"/>
              </a:buClr>
            </a:pPr>
            <a:endParaRPr lang="en-US" sz="1900" dirty="0">
              <a:latin typeface="+mn-lt"/>
            </a:endParaRPr>
          </a:p>
          <a:p>
            <a:pPr lvl="1">
              <a:lnSpc>
                <a:spcPct val="110000"/>
              </a:lnSpc>
              <a:buClr>
                <a:srgbClr val="FF0000"/>
              </a:buClr>
            </a:pPr>
            <a:r>
              <a:rPr lang="en-US" sz="3200" dirty="0">
                <a:latin typeface="+mn-lt"/>
              </a:rPr>
              <a:t>A </a:t>
            </a:r>
            <a:r>
              <a:rPr lang="en-US" sz="3200" dirty="0" err="1">
                <a:latin typeface="+mn-lt"/>
              </a:rPr>
              <a:t>equação</a:t>
            </a:r>
            <a:r>
              <a:rPr lang="en-US" sz="3200" dirty="0">
                <a:latin typeface="+mn-lt"/>
              </a:rPr>
              <a:t> CPS </a:t>
            </a:r>
            <a:r>
              <a:rPr lang="en-US" sz="3200" dirty="0" err="1">
                <a:latin typeface="+mn-lt"/>
              </a:rPr>
              <a:t>determina</a:t>
            </a:r>
            <a:r>
              <a:rPr lang="en-US" sz="3200" dirty="0">
                <a:latin typeface="+mn-lt"/>
              </a:rPr>
              <a:t> o </a:t>
            </a:r>
            <a:r>
              <a:rPr lang="en-US" sz="3200" dirty="0" err="1">
                <a:latin typeface="+mn-lt"/>
              </a:rPr>
              <a:t>nível</a:t>
            </a:r>
            <a:r>
              <a:rPr lang="en-US" sz="3200" dirty="0">
                <a:latin typeface="+mn-lt"/>
              </a:rPr>
              <a:t> de </a:t>
            </a:r>
            <a:r>
              <a:rPr lang="en-US" sz="3200" dirty="0" err="1">
                <a:latin typeface="+mn-lt"/>
              </a:rPr>
              <a:t>expressão</a:t>
            </a:r>
            <a:r>
              <a:rPr lang="en-US" sz="3200" dirty="0">
                <a:latin typeface="+mn-lt"/>
              </a:rPr>
              <a:t> do PD-L1 </a:t>
            </a:r>
            <a:r>
              <a:rPr lang="en-US" sz="3200" dirty="0" err="1">
                <a:latin typeface="+mn-lt"/>
              </a:rPr>
              <a:t>na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amostra</a:t>
            </a:r>
            <a:r>
              <a:rPr lang="en-US" sz="3200" dirty="0">
                <a:latin typeface="+mn-lt"/>
              </a:rPr>
              <a:t> do tumor</a:t>
            </a:r>
          </a:p>
          <a:p>
            <a:pPr lvl="1">
              <a:lnSpc>
                <a:spcPct val="110000"/>
              </a:lnSpc>
              <a:buClr>
                <a:srgbClr val="FF0000"/>
              </a:buClr>
            </a:pPr>
            <a:r>
              <a:rPr lang="en-US" sz="3200" dirty="0" err="1">
                <a:latin typeface="+mn-lt"/>
              </a:rPr>
              <a:t>Embora</a:t>
            </a:r>
            <a:r>
              <a:rPr lang="en-US" sz="3200" dirty="0">
                <a:latin typeface="+mn-lt"/>
              </a:rPr>
              <a:t> o </a:t>
            </a:r>
            <a:r>
              <a:rPr lang="en-US" sz="3200" dirty="0" err="1">
                <a:latin typeface="+mn-lt"/>
              </a:rPr>
              <a:t>resultado</a:t>
            </a:r>
            <a:r>
              <a:rPr lang="en-US" sz="3200" dirty="0">
                <a:latin typeface="+mn-lt"/>
              </a:rPr>
              <a:t> do </a:t>
            </a:r>
            <a:r>
              <a:rPr lang="en-US" sz="3200" dirty="0" err="1">
                <a:latin typeface="+mn-lt"/>
              </a:rPr>
              <a:t>cálculo</a:t>
            </a:r>
            <a:r>
              <a:rPr lang="en-US" sz="3200" dirty="0">
                <a:latin typeface="+mn-lt"/>
              </a:rPr>
              <a:t> do CPS </a:t>
            </a:r>
            <a:r>
              <a:rPr lang="en-US" sz="3200" dirty="0" err="1">
                <a:latin typeface="+mn-lt"/>
              </a:rPr>
              <a:t>possa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exceder</a:t>
            </a:r>
            <a:r>
              <a:rPr lang="en-US" sz="3200" dirty="0">
                <a:latin typeface="+mn-lt"/>
              </a:rPr>
              <a:t> 100, o </a:t>
            </a:r>
            <a:r>
              <a:rPr lang="en-US" sz="3200" dirty="0" err="1">
                <a:latin typeface="+mn-lt"/>
              </a:rPr>
              <a:t>escore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máximo</a:t>
            </a:r>
            <a:r>
              <a:rPr lang="en-US" sz="3200" dirty="0">
                <a:latin typeface="+mn-lt"/>
              </a:rPr>
              <a:t> é </a:t>
            </a:r>
            <a:r>
              <a:rPr lang="en-US" sz="3200" dirty="0" err="1">
                <a:latin typeface="+mn-lt"/>
              </a:rPr>
              <a:t>definido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em</a:t>
            </a:r>
            <a:r>
              <a:rPr lang="en-US" sz="3200" dirty="0">
                <a:latin typeface="+mn-lt"/>
              </a:rPr>
              <a:t> CPS 100</a:t>
            </a:r>
          </a:p>
          <a:p>
            <a:pPr lvl="1">
              <a:lnSpc>
                <a:spcPct val="110000"/>
              </a:lnSpc>
              <a:buClr>
                <a:srgbClr val="FF0000"/>
              </a:buClr>
            </a:pPr>
            <a:r>
              <a:rPr lang="en-US" sz="3200" dirty="0">
                <a:latin typeface="+mn-lt"/>
              </a:rPr>
              <a:t>O </a:t>
            </a:r>
            <a:r>
              <a:rPr lang="en-US" sz="3200" dirty="0" err="1">
                <a:latin typeface="+mn-lt"/>
              </a:rPr>
              <a:t>escore</a:t>
            </a:r>
            <a:r>
              <a:rPr lang="en-US" sz="3200" dirty="0">
                <a:latin typeface="+mn-lt"/>
              </a:rPr>
              <a:t> é expresso </a:t>
            </a:r>
            <a:r>
              <a:rPr lang="en-US" sz="3200" u="sng" dirty="0" err="1">
                <a:latin typeface="+mn-lt"/>
              </a:rPr>
              <a:t>em</a:t>
            </a:r>
            <a:r>
              <a:rPr lang="en-US" sz="3200" u="sng" dirty="0">
                <a:latin typeface="+mn-lt"/>
              </a:rPr>
              <a:t> </a:t>
            </a:r>
            <a:r>
              <a:rPr lang="en-US" sz="3200" u="sng" dirty="0" err="1">
                <a:latin typeface="+mn-lt"/>
              </a:rPr>
              <a:t>número</a:t>
            </a:r>
            <a:r>
              <a:rPr lang="en-US" sz="3200" u="sng" dirty="0">
                <a:latin typeface="+mn-lt"/>
              </a:rPr>
              <a:t> </a:t>
            </a:r>
            <a:r>
              <a:rPr lang="en-US" sz="3200" u="sng" dirty="0" err="1">
                <a:latin typeface="+mn-lt"/>
              </a:rPr>
              <a:t>inteiros</a:t>
            </a:r>
            <a:r>
              <a:rPr lang="en-US" sz="3200" dirty="0">
                <a:latin typeface="+mn-lt"/>
              </a:rPr>
              <a:t>, </a:t>
            </a:r>
            <a:r>
              <a:rPr lang="en-US" sz="3200" dirty="0" err="1">
                <a:latin typeface="+mn-lt"/>
              </a:rPr>
              <a:t>sem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frações</a:t>
            </a:r>
            <a:endParaRPr lang="en-US" sz="3200" dirty="0">
              <a:latin typeface="+mn-lt"/>
            </a:endParaRPr>
          </a:p>
          <a:p>
            <a:pPr lvl="1">
              <a:lnSpc>
                <a:spcPct val="110000"/>
              </a:lnSpc>
              <a:buClr>
                <a:srgbClr val="FF0000"/>
              </a:buClr>
            </a:pP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Não</a:t>
            </a:r>
            <a:r>
              <a:rPr lang="en-US" sz="3200" dirty="0">
                <a:latin typeface="+mn-lt"/>
              </a:rPr>
              <a:t> é expresso </a:t>
            </a:r>
            <a:r>
              <a:rPr lang="en-US" sz="3200" dirty="0" err="1">
                <a:latin typeface="+mn-lt"/>
              </a:rPr>
              <a:t>em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porcentagem</a:t>
            </a:r>
            <a:r>
              <a:rPr lang="en-US" sz="3200" dirty="0">
                <a:latin typeface="+mn-lt"/>
              </a:rPr>
              <a:t> de </a:t>
            </a:r>
            <a:r>
              <a:rPr lang="en-US" sz="3200" dirty="0" err="1">
                <a:latin typeface="+mn-lt"/>
              </a:rPr>
              <a:t>células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coradas</a:t>
            </a:r>
            <a:endParaRPr lang="en-US" sz="3200" dirty="0">
              <a:latin typeface="+mn-lt"/>
            </a:endParaRPr>
          </a:p>
          <a:p>
            <a:pPr lvl="1" algn="r">
              <a:buClr>
                <a:srgbClr val="FF0000"/>
              </a:buClr>
            </a:pPr>
            <a:endParaRPr lang="en-US" dirty="0">
              <a:latin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8A2624-1D3A-784F-8B86-453BE9CD4201}"/>
              </a:ext>
            </a:extLst>
          </p:cNvPr>
          <p:cNvGrpSpPr/>
          <p:nvPr/>
        </p:nvGrpSpPr>
        <p:grpSpPr>
          <a:xfrm>
            <a:off x="1586691" y="1281502"/>
            <a:ext cx="9395461" cy="1281587"/>
            <a:chOff x="1036068" y="3752860"/>
            <a:chExt cx="9166284" cy="103867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9DBB9CC-C4A8-2E41-B170-CF56A7E03D31}"/>
                </a:ext>
              </a:extLst>
            </p:cNvPr>
            <p:cNvSpPr/>
            <p:nvPr/>
          </p:nvSpPr>
          <p:spPr>
            <a:xfrm>
              <a:off x="1036068" y="3752860"/>
              <a:ext cx="8981443" cy="10386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2E5236F-1A14-DD4F-B78E-5E973DE7564C}"/>
                </a:ext>
              </a:extLst>
            </p:cNvPr>
            <p:cNvGrpSpPr/>
            <p:nvPr/>
          </p:nvGrpSpPr>
          <p:grpSpPr>
            <a:xfrm>
              <a:off x="1097280" y="3936550"/>
              <a:ext cx="9105072" cy="735543"/>
              <a:chOff x="966968" y="3825262"/>
              <a:chExt cx="9105072" cy="73554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39D4C5-D1B8-B84C-A0E0-D8869DB0564A}"/>
                  </a:ext>
                </a:extLst>
              </p:cNvPr>
              <p:cNvSpPr/>
              <p:nvPr/>
            </p:nvSpPr>
            <p:spPr>
              <a:xfrm>
                <a:off x="966968" y="4019768"/>
                <a:ext cx="963571" cy="324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000" dirty="0">
                    <a:solidFill>
                      <a:schemeClr val="bg1"/>
                    </a:solidFill>
                  </a:rPr>
                  <a:t>CPS</a:t>
                </a:r>
                <a:r>
                  <a:rPr lang="en-US" sz="2000" i="1" dirty="0">
                    <a:solidFill>
                      <a:schemeClr val="bg1"/>
                    </a:solidFill>
                  </a:rPr>
                  <a:t> =</a:t>
                </a:r>
                <a:r>
                  <a:rPr lang="en-US" i="1" dirty="0">
                    <a:solidFill>
                      <a:schemeClr val="bg1"/>
                    </a:solidFill>
                  </a:rPr>
                  <a:t> </a:t>
                </a:r>
                <a:endParaRPr lang="en-US" i="1" dirty="0">
                  <a:solidFill>
                    <a:schemeClr val="bg1"/>
                  </a:solidFill>
                  <a:cs typeface="Calibri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E496864-7426-9244-B9ED-97C8AF8CF1DE}"/>
                  </a:ext>
                </a:extLst>
              </p:cNvPr>
              <p:cNvSpPr/>
              <p:nvPr/>
            </p:nvSpPr>
            <p:spPr>
              <a:xfrm>
                <a:off x="1669108" y="3825262"/>
                <a:ext cx="7474680" cy="324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2000" dirty="0" err="1">
                    <a:solidFill>
                      <a:schemeClr val="bg1"/>
                    </a:solidFill>
                  </a:rPr>
                  <a:t>Número</a:t>
                </a:r>
                <a:r>
                  <a:rPr lang="en-US" sz="2000" dirty="0">
                    <a:solidFill>
                      <a:schemeClr val="bg1"/>
                    </a:solidFill>
                  </a:rPr>
                  <a:t> de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células</a:t>
                </a:r>
                <a:r>
                  <a:rPr lang="en-US" sz="2000" dirty="0">
                    <a:solidFill>
                      <a:schemeClr val="bg1"/>
                    </a:solidFill>
                  </a:rPr>
                  <a:t> (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tumorais</a:t>
                </a:r>
                <a:r>
                  <a:rPr lang="en-US" sz="2000" dirty="0">
                    <a:solidFill>
                      <a:schemeClr val="bg1"/>
                    </a:solidFill>
                  </a:rPr>
                  <a:t>,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linfócitos</a:t>
                </a:r>
                <a:r>
                  <a:rPr lang="en-US" sz="2000" dirty="0">
                    <a:solidFill>
                      <a:schemeClr val="bg1"/>
                    </a:solidFill>
                  </a:rPr>
                  <a:t>,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macrófagos</a:t>
                </a:r>
                <a:r>
                  <a:rPr lang="en-US" sz="2000" dirty="0">
                    <a:solidFill>
                      <a:schemeClr val="bg1"/>
                    </a:solidFill>
                  </a:rPr>
                  <a:t>)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coradas</a:t>
                </a:r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pelo</a:t>
                </a:r>
                <a:r>
                  <a:rPr lang="en-US" sz="2000" dirty="0">
                    <a:solidFill>
                      <a:schemeClr val="bg1"/>
                    </a:solidFill>
                  </a:rPr>
                  <a:t> PD-L1</a:t>
                </a:r>
                <a:endParaRPr lang="en-US" sz="2000" dirty="0">
                  <a:solidFill>
                    <a:schemeClr val="bg1"/>
                  </a:solidFill>
                  <a:cs typeface="Calibri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E736A46-6402-3846-B097-8FB00E8A8580}"/>
                  </a:ext>
                </a:extLst>
              </p:cNvPr>
              <p:cNvSpPr/>
              <p:nvPr/>
            </p:nvSpPr>
            <p:spPr>
              <a:xfrm>
                <a:off x="1814352" y="4236533"/>
                <a:ext cx="6623591" cy="324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2000" dirty="0" err="1">
                    <a:solidFill>
                      <a:schemeClr val="bg1"/>
                    </a:solidFill>
                  </a:rPr>
                  <a:t>Número</a:t>
                </a:r>
                <a:r>
                  <a:rPr lang="en-US" sz="2000" dirty="0">
                    <a:solidFill>
                      <a:schemeClr val="bg1"/>
                    </a:solidFill>
                  </a:rPr>
                  <a:t> total de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células</a:t>
                </a:r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tumorais</a:t>
                </a:r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viáveis</a:t>
                </a:r>
                <a:endParaRPr lang="en-US" sz="2000" dirty="0">
                  <a:solidFill>
                    <a:schemeClr val="bg1"/>
                  </a:solidFill>
                  <a:cs typeface="Calibri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464030B-AAD4-7148-B6B5-B576F0EB7C40}"/>
                  </a:ext>
                </a:extLst>
              </p:cNvPr>
              <p:cNvCxnSpPr/>
              <p:nvPr/>
            </p:nvCxnSpPr>
            <p:spPr>
              <a:xfrm flipV="1">
                <a:off x="1814352" y="4186190"/>
                <a:ext cx="7167236" cy="20868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0D84EF07-B519-0D40-A946-990F30F148BE}"/>
                      </a:ext>
                    </a:extLst>
                  </p:cNvPr>
                  <p:cNvSpPr/>
                  <p:nvPr/>
                </p:nvSpPr>
                <p:spPr>
                  <a:xfrm>
                    <a:off x="9108469" y="3997311"/>
                    <a:ext cx="963571" cy="32427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000" smtClean="0">
                            <a:solidFill>
                              <a:schemeClr val="bg1"/>
                            </a:solidFill>
                          </a:rPr>
                          <m:t>×</m:t>
                        </m:r>
                      </m:oMath>
                    </a14:m>
                    <a:r>
                      <a:rPr lang="en-US" sz="2000" dirty="0">
                        <a:solidFill>
                          <a:schemeClr val="bg1"/>
                        </a:solidFill>
                        <a:cs typeface="Calibri"/>
                      </a:rPr>
                      <a:t> 100</a:t>
                    </a:r>
                  </a:p>
                </p:txBody>
              </p:sp>
            </mc:Choice>
            <mc:Fallback xmlns=""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0D84EF07-B519-0D40-A946-990F30F148B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8469" y="3997311"/>
                    <a:ext cx="963571" cy="32427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t="-7576" b="-25758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120369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12889-FB8E-465A-8863-4AD7D0B3B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38" y="139863"/>
            <a:ext cx="12039599" cy="507303"/>
          </a:xfrm>
        </p:spPr>
        <p:txBody>
          <a:bodyPr>
            <a:noAutofit/>
          </a:bodyPr>
          <a:lstStyle/>
          <a:p>
            <a:pPr algn="ctr"/>
            <a:r>
              <a:rPr lang="pt-BR" sz="3400" dirty="0">
                <a:solidFill>
                  <a:srgbClr val="0070C0"/>
                </a:solidFill>
                <a:latin typeface="+mn-lt"/>
                <a:cs typeface="Arial"/>
              </a:rPr>
              <a:t>Visão geral da pontuação CPS – inclusões/exclusões do numerador</a:t>
            </a:r>
            <a:endParaRPr lang="en-US" sz="3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740D01-AAEA-46B6-AA64-580C6C82B95C}"/>
              </a:ext>
            </a:extLst>
          </p:cNvPr>
          <p:cNvSpPr txBox="1"/>
          <p:nvPr/>
        </p:nvSpPr>
        <p:spPr>
          <a:xfrm>
            <a:off x="5664358" y="2625715"/>
            <a:ext cx="4571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7222EE0-887C-4EDC-B727-106C5DF51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369574"/>
              </p:ext>
            </p:extLst>
          </p:nvPr>
        </p:nvGraphicFramePr>
        <p:xfrm>
          <a:off x="152401" y="786211"/>
          <a:ext cx="11790216" cy="5234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5550">
                  <a:extLst>
                    <a:ext uri="{9D8B030D-6E8A-4147-A177-3AD203B41FA5}">
                      <a16:colId xmlns:a16="http://schemas.microsoft.com/office/drawing/2014/main" val="2632864191"/>
                    </a:ext>
                  </a:extLst>
                </a:gridCol>
                <a:gridCol w="4812333">
                  <a:extLst>
                    <a:ext uri="{9D8B030D-6E8A-4147-A177-3AD203B41FA5}">
                      <a16:colId xmlns:a16="http://schemas.microsoft.com/office/drawing/2014/main" val="1919268727"/>
                    </a:ext>
                  </a:extLst>
                </a:gridCol>
                <a:gridCol w="4812333">
                  <a:extLst>
                    <a:ext uri="{9D8B030D-6E8A-4147-A177-3AD203B41FA5}">
                      <a16:colId xmlns:a16="http://schemas.microsoft.com/office/drawing/2014/main" val="4047790393"/>
                    </a:ext>
                  </a:extLst>
                </a:gridCol>
              </a:tblGrid>
              <a:tr h="6273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Elementos</a:t>
                      </a:r>
                      <a:r>
                        <a:rPr lang="en-US" sz="1800" b="1" dirty="0">
                          <a:effectLst/>
                        </a:rPr>
                        <a:t> do </a:t>
                      </a:r>
                      <a:r>
                        <a:rPr lang="en-US" sz="1800" b="1" dirty="0" err="1">
                          <a:effectLst/>
                        </a:rPr>
                        <a:t>tecido</a:t>
                      </a:r>
                      <a:endParaRPr lang="en-US" sz="1800" b="1" dirty="0">
                        <a:effectLst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Incluídos</a:t>
                      </a:r>
                      <a:r>
                        <a:rPr lang="en-US" sz="1800" b="1" dirty="0">
                          <a:effectLst/>
                        </a:rPr>
                        <a:t> no </a:t>
                      </a:r>
                      <a:r>
                        <a:rPr lang="en-US" sz="1800" b="1" dirty="0" err="1">
                          <a:effectLst/>
                        </a:rPr>
                        <a:t>numerador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Excluidos</a:t>
                      </a:r>
                      <a:r>
                        <a:rPr lang="en-US" sz="1800" b="1" dirty="0">
                          <a:effectLst/>
                        </a:rPr>
                        <a:t> do </a:t>
                      </a:r>
                      <a:r>
                        <a:rPr lang="en-US" sz="1800" b="1" dirty="0" err="1">
                          <a:effectLst/>
                        </a:rPr>
                        <a:t>numerador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871425203"/>
                  </a:ext>
                </a:extLst>
              </a:tr>
              <a:tr h="12405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Células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tumorais</a:t>
                      </a:r>
                      <a:endParaRPr lang="en-US" sz="1800" b="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 err="1">
                          <a:effectLst/>
                        </a:rPr>
                        <a:t>Coloração</a:t>
                      </a:r>
                      <a:r>
                        <a:rPr lang="es-ES" sz="1800" dirty="0">
                          <a:effectLst/>
                        </a:rPr>
                        <a:t> de </a:t>
                      </a:r>
                      <a:r>
                        <a:rPr lang="es-ES" sz="1800" u="sng" dirty="0">
                          <a:effectLst/>
                        </a:rPr>
                        <a:t>membrana linear parcial </a:t>
                      </a:r>
                      <a:r>
                        <a:rPr lang="es-ES" sz="1800" u="sng" dirty="0" err="1">
                          <a:effectLst/>
                        </a:rPr>
                        <a:t>ou</a:t>
                      </a:r>
                      <a:r>
                        <a:rPr lang="es-ES" sz="1800" u="sng" dirty="0">
                          <a:effectLst/>
                        </a:rPr>
                        <a:t> completa,</a:t>
                      </a:r>
                      <a:r>
                        <a:rPr lang="es-ES" sz="1800" u="none" dirty="0">
                          <a:effectLst/>
                        </a:rPr>
                        <a:t> </a:t>
                      </a:r>
                      <a:r>
                        <a:rPr lang="es-ES" sz="1800" dirty="0">
                          <a:effectLst/>
                        </a:rPr>
                        <a:t>convincente (de </a:t>
                      </a:r>
                      <a:r>
                        <a:rPr lang="es-ES" sz="1800" dirty="0" err="1">
                          <a:effectLst/>
                        </a:rPr>
                        <a:t>qualquer</a:t>
                      </a:r>
                      <a:r>
                        <a:rPr lang="es-ES" sz="1800" dirty="0">
                          <a:effectLst/>
                        </a:rPr>
                        <a:t> </a:t>
                      </a:r>
                      <a:r>
                        <a:rPr lang="es-ES" sz="1800" dirty="0" err="1">
                          <a:effectLst/>
                        </a:rPr>
                        <a:t>intensidade</a:t>
                      </a:r>
                      <a:r>
                        <a:rPr lang="es-ES" sz="1800" dirty="0">
                          <a:effectLst/>
                        </a:rPr>
                        <a:t>) das células </a:t>
                      </a:r>
                      <a:r>
                        <a:rPr lang="es-ES" sz="1800" dirty="0" err="1">
                          <a:effectLst/>
                        </a:rPr>
                        <a:t>tumorais</a:t>
                      </a:r>
                      <a:r>
                        <a:rPr lang="es-ES" sz="1800" dirty="0">
                          <a:effectLst/>
                        </a:rPr>
                        <a:t> invasivas </a:t>
                      </a:r>
                      <a:r>
                        <a:rPr lang="es-ES" sz="1800" dirty="0" err="1">
                          <a:effectLst/>
                        </a:rPr>
                        <a:t>viáveis</a:t>
                      </a:r>
                      <a:endParaRPr lang="en-US" sz="1800" b="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37160" marR="68580" anchor="ctr"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  <a:tabLst>
                          <a:tab pos="233680" algn="l"/>
                        </a:tabLst>
                      </a:pPr>
                      <a:r>
                        <a:rPr lang="en-US" sz="1800" dirty="0" err="1">
                          <a:effectLst/>
                        </a:rPr>
                        <a:t>Células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tumorais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não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coradas</a:t>
                      </a:r>
                      <a:endParaRPr lang="en-US" sz="1800" dirty="0">
                        <a:effectLst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  <a:tabLst>
                          <a:tab pos="233680" algn="l"/>
                        </a:tabLst>
                      </a:pPr>
                      <a:r>
                        <a:rPr lang="en-US" sz="1800" dirty="0" err="1">
                          <a:effectLst/>
                        </a:rPr>
                        <a:t>Células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tumorais</a:t>
                      </a:r>
                      <a:r>
                        <a:rPr lang="en-US" sz="1800" dirty="0">
                          <a:effectLst/>
                        </a:rPr>
                        <a:t> com </a:t>
                      </a:r>
                      <a:r>
                        <a:rPr lang="en-US" sz="1800" dirty="0" err="1">
                          <a:effectLst/>
                        </a:rPr>
                        <a:t>coloração</a:t>
                      </a:r>
                      <a:r>
                        <a:rPr lang="en-US" sz="1800" baseline="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citoplasmática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apenas</a:t>
                      </a:r>
                      <a:endParaRPr lang="en-US" sz="1800" dirty="0">
                        <a:effectLst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  <a:tabLst>
                          <a:tab pos="233680" algn="l"/>
                        </a:tabLst>
                      </a:pPr>
                      <a:r>
                        <a:rPr lang="en-US" sz="1800" dirty="0">
                          <a:effectLst/>
                        </a:rPr>
                        <a:t>Carcinoma in situ</a:t>
                      </a:r>
                      <a:endParaRPr lang="en-US" sz="1800" b="0" i="0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7160" marR="68580" anchor="ctr"/>
                </a:tc>
                <a:extLst>
                  <a:ext uri="{0D108BD9-81ED-4DB2-BD59-A6C34878D82A}">
                    <a16:rowId xmlns:a16="http://schemas.microsoft.com/office/drawing/2014/main" val="811569117"/>
                  </a:ext>
                </a:extLst>
              </a:tr>
              <a:tr h="23609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Células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imunes</a:t>
                      </a:r>
                      <a:endParaRPr lang="en-US" sz="1800" b="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7170" algn="l"/>
                        </a:tabLst>
                      </a:pPr>
                      <a:r>
                        <a:rPr lang="pt-BR" sz="1800" dirty="0">
                          <a:effectLst/>
                        </a:rPr>
                        <a:t>Coloração da membrana e/ou citoplasmática (em qualquer intensidade) de células inflamatórias mononucleares (</a:t>
                      </a:r>
                      <a:r>
                        <a:rPr lang="pt-BR" sz="1800" dirty="0" err="1">
                          <a:effectLst/>
                        </a:rPr>
                        <a:t>MICs</a:t>
                      </a:r>
                      <a:r>
                        <a:rPr lang="pt-BR" sz="1800" dirty="0">
                          <a:effectLst/>
                        </a:rPr>
                        <a:t>) dentro de ninhos tumorais e estroma de suporte adjacente: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17170" algn="l"/>
                        </a:tabLst>
                      </a:pPr>
                      <a:r>
                        <a:rPr lang="pt-BR" sz="1800" dirty="0">
                          <a:effectLst/>
                        </a:rPr>
                        <a:t>Linfócitos (incluindo agregados de linfócitos)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17170" algn="l"/>
                        </a:tabLst>
                      </a:pPr>
                      <a:r>
                        <a:rPr lang="pt-BR" sz="1800" dirty="0">
                          <a:effectLst/>
                        </a:rPr>
                        <a:t>Macrófagos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17170" algn="l"/>
                        </a:tabLst>
                      </a:pPr>
                      <a:r>
                        <a:rPr lang="pt-BR" sz="1800" dirty="0">
                          <a:effectLst/>
                        </a:rPr>
                        <a:t>Apenas as </a:t>
                      </a:r>
                      <a:r>
                        <a:rPr lang="pt-BR" sz="1800" dirty="0" err="1">
                          <a:effectLst/>
                        </a:rPr>
                        <a:t>MICs</a:t>
                      </a:r>
                      <a:r>
                        <a:rPr lang="pt-BR" sz="1800" dirty="0">
                          <a:effectLst/>
                        </a:rPr>
                        <a:t> diretamente associadas à resposta tumoral são pontuadas.</a:t>
                      </a:r>
                      <a:endParaRPr lang="en-US" sz="1800" b="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37160" marR="68580" anchor="ctr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s-ES" sz="1800" dirty="0">
                          <a:effectLst/>
                        </a:rPr>
                        <a:t>CIM* </a:t>
                      </a:r>
                      <a:r>
                        <a:rPr lang="es-ES" sz="1800" dirty="0" err="1">
                          <a:effectLst/>
                        </a:rPr>
                        <a:t>não</a:t>
                      </a:r>
                      <a:r>
                        <a:rPr lang="es-ES" sz="1800" baseline="0" dirty="0">
                          <a:effectLst/>
                        </a:rPr>
                        <a:t> </a:t>
                      </a:r>
                      <a:r>
                        <a:rPr lang="es-ES" sz="1800" baseline="0" dirty="0" err="1">
                          <a:effectLst/>
                        </a:rPr>
                        <a:t>coradas</a:t>
                      </a:r>
                      <a:endParaRPr lang="es-ES" sz="1800" dirty="0">
                        <a:effectLst/>
                      </a:endParaRPr>
                    </a:p>
                    <a:p>
                      <a:pPr marL="342900" marR="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s-ES" sz="1800" dirty="0">
                          <a:effectLst/>
                        </a:rPr>
                        <a:t>CIM (</a:t>
                      </a:r>
                      <a:r>
                        <a:rPr lang="es-ES" sz="1800" dirty="0" err="1">
                          <a:effectLst/>
                        </a:rPr>
                        <a:t>incluindo</a:t>
                      </a:r>
                      <a:r>
                        <a:rPr lang="es-ES" sz="1800" dirty="0">
                          <a:effectLst/>
                        </a:rPr>
                        <a:t> agregados linfoides) </a:t>
                      </a:r>
                      <a:r>
                        <a:rPr lang="es-ES" sz="1800" dirty="0" err="1">
                          <a:effectLst/>
                        </a:rPr>
                        <a:t>associados</a:t>
                      </a:r>
                      <a:r>
                        <a:rPr lang="es-ES" sz="1800" dirty="0">
                          <a:effectLst/>
                        </a:rPr>
                        <a:t> a úlceras e </a:t>
                      </a:r>
                      <a:r>
                        <a:rPr lang="es-ES" sz="1800" dirty="0" err="1">
                          <a:effectLst/>
                        </a:rPr>
                        <a:t>outros</a:t>
                      </a:r>
                      <a:r>
                        <a:rPr lang="es-ES" sz="1800" dirty="0">
                          <a:effectLst/>
                        </a:rPr>
                        <a:t> </a:t>
                      </a:r>
                      <a:r>
                        <a:rPr lang="es-ES" sz="1800" dirty="0" err="1">
                          <a:effectLst/>
                        </a:rPr>
                        <a:t>processos</a:t>
                      </a:r>
                      <a:r>
                        <a:rPr lang="es-ES" sz="1800" dirty="0">
                          <a:effectLst/>
                        </a:rPr>
                        <a:t> </a:t>
                      </a:r>
                      <a:r>
                        <a:rPr lang="es-ES" sz="1800" dirty="0" err="1">
                          <a:effectLst/>
                        </a:rPr>
                        <a:t>não</a:t>
                      </a:r>
                      <a:r>
                        <a:rPr lang="es-ES" sz="1800" baseline="0" dirty="0">
                          <a:effectLst/>
                        </a:rPr>
                        <a:t> </a:t>
                      </a:r>
                      <a:r>
                        <a:rPr lang="es-ES" sz="1800" dirty="0" err="1">
                          <a:effectLst/>
                        </a:rPr>
                        <a:t>associados</a:t>
                      </a:r>
                      <a:r>
                        <a:rPr lang="es-ES" sz="1800" dirty="0">
                          <a:effectLst/>
                        </a:rPr>
                        <a:t>  </a:t>
                      </a:r>
                      <a:r>
                        <a:rPr lang="es-ES" sz="1800" dirty="0" err="1">
                          <a:effectLst/>
                        </a:rPr>
                        <a:t>ao</a:t>
                      </a:r>
                      <a:r>
                        <a:rPr lang="es-ES" sz="1800" dirty="0">
                          <a:effectLst/>
                        </a:rPr>
                        <a:t> tumor</a:t>
                      </a:r>
                    </a:p>
                    <a:p>
                      <a:pPr marL="342900" marR="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s-ES" sz="1800" dirty="0">
                          <a:effectLst/>
                        </a:rPr>
                        <a:t>CIM </a:t>
                      </a:r>
                      <a:r>
                        <a:rPr lang="es-ES" sz="1800" dirty="0" err="1">
                          <a:effectLst/>
                        </a:rPr>
                        <a:t>associadas</a:t>
                      </a:r>
                      <a:r>
                        <a:rPr lang="es-ES" sz="1800" dirty="0">
                          <a:effectLst/>
                        </a:rPr>
                        <a:t> a carcinoma in situ</a:t>
                      </a:r>
                    </a:p>
                    <a:p>
                      <a:pPr marL="342900" marR="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s-ES" sz="1800" dirty="0">
                          <a:effectLst/>
                        </a:rPr>
                        <a:t>CIM </a:t>
                      </a:r>
                      <a:r>
                        <a:rPr lang="es-ES" sz="1800" dirty="0" err="1">
                          <a:effectLst/>
                        </a:rPr>
                        <a:t>associadas</a:t>
                      </a:r>
                      <a:r>
                        <a:rPr lang="es-ES" sz="1800" dirty="0">
                          <a:effectLst/>
                        </a:rPr>
                        <a:t> a estructuras benignas</a:t>
                      </a:r>
                    </a:p>
                    <a:p>
                      <a:pPr marL="342900" marR="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es-ES" sz="1800" dirty="0">
                          <a:effectLst/>
                        </a:rPr>
                        <a:t>Neutrófilos, </a:t>
                      </a:r>
                      <a:r>
                        <a:rPr lang="es-ES" sz="1800" dirty="0" err="1">
                          <a:effectLst/>
                        </a:rPr>
                        <a:t>eosinófilos</a:t>
                      </a:r>
                      <a:r>
                        <a:rPr lang="es-ES" sz="1800" dirty="0">
                          <a:effectLst/>
                        </a:rPr>
                        <a:t> e </a:t>
                      </a:r>
                      <a:r>
                        <a:rPr lang="es-ES" sz="1800" dirty="0" err="1">
                          <a:effectLst/>
                        </a:rPr>
                        <a:t>plasmócitos</a:t>
                      </a:r>
                      <a:endParaRPr lang="en-US" sz="1800" b="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68580"/>
                </a:tc>
                <a:extLst>
                  <a:ext uri="{0D108BD9-81ED-4DB2-BD59-A6C34878D82A}">
                    <a16:rowId xmlns:a16="http://schemas.microsoft.com/office/drawing/2014/main" val="1968196079"/>
                  </a:ext>
                </a:extLst>
              </a:tr>
              <a:tr h="10060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Outras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células</a:t>
                      </a:r>
                      <a:endParaRPr lang="en-US" sz="1800" b="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Symbol" panose="05050102010706020507" pitchFamily="18" charset="2"/>
                        <a:buNone/>
                      </a:pPr>
                      <a:r>
                        <a:rPr lang="en-US" sz="1800" dirty="0" err="1">
                          <a:effectLst/>
                        </a:rPr>
                        <a:t>Não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incluídas</a:t>
                      </a:r>
                      <a:endParaRPr lang="en-US" sz="1800" b="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37160" marR="6858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5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33680" algn="l"/>
                        </a:tabLst>
                      </a:pPr>
                      <a:r>
                        <a:rPr lang="en-US" sz="1800" kern="1200" dirty="0" err="1">
                          <a:effectLst/>
                        </a:rPr>
                        <a:t>Células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benignas</a:t>
                      </a:r>
                      <a:endParaRPr lang="en-US" sz="1800" kern="1200" dirty="0">
                        <a:effectLst/>
                      </a:endParaRPr>
                    </a:p>
                    <a:p>
                      <a:pPr marL="285750" marR="0" lvl="0" indent="-285750" algn="l" defTabSz="5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33680" algn="l"/>
                        </a:tabLst>
                      </a:pPr>
                      <a:r>
                        <a:rPr lang="en-US" sz="1800" kern="1200" dirty="0" err="1">
                          <a:effectLst/>
                        </a:rPr>
                        <a:t>Células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estromais</a:t>
                      </a:r>
                      <a:r>
                        <a:rPr lang="en-US" sz="1800" kern="1200" dirty="0">
                          <a:effectLst/>
                        </a:rPr>
                        <a:t> (</a:t>
                      </a:r>
                      <a:r>
                        <a:rPr lang="en-US" sz="1800" kern="1200" dirty="0" err="1">
                          <a:effectLst/>
                        </a:rPr>
                        <a:t>incluindo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fibroblastos</a:t>
                      </a:r>
                      <a:r>
                        <a:rPr lang="en-US" sz="1800" kern="1200" dirty="0">
                          <a:effectLst/>
                        </a:rPr>
                        <a:t>)</a:t>
                      </a:r>
                    </a:p>
                    <a:p>
                      <a:pPr marL="285750" marR="0" lvl="0" indent="-285750" algn="l" defTabSz="5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33680" algn="l"/>
                        </a:tabLst>
                      </a:pPr>
                      <a:r>
                        <a:rPr lang="en-US" sz="1800" kern="1200" dirty="0" err="1">
                          <a:effectLst/>
                        </a:rPr>
                        <a:t>Células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necróticas</a:t>
                      </a:r>
                      <a:r>
                        <a:rPr lang="en-US" sz="1800" kern="1200" dirty="0">
                          <a:effectLst/>
                        </a:rPr>
                        <a:t> e/</a:t>
                      </a:r>
                      <a:r>
                        <a:rPr lang="en-US" sz="1800" kern="1200" dirty="0" err="1">
                          <a:effectLst/>
                        </a:rPr>
                        <a:t>ou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restos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celulares</a:t>
                      </a:r>
                      <a:r>
                        <a:rPr lang="en-US" sz="1800" kern="1200" dirty="0">
                          <a:effectLst/>
                        </a:rPr>
                        <a:t>.</a:t>
                      </a:r>
                      <a:endParaRPr lang="en-US" sz="1800" b="0" i="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68580"/>
                </a:tc>
                <a:extLst>
                  <a:ext uri="{0D108BD9-81ED-4DB2-BD59-A6C34878D82A}">
                    <a16:rowId xmlns:a16="http://schemas.microsoft.com/office/drawing/2014/main" val="4197111817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52401" y="6021012"/>
            <a:ext cx="5717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*CIM: células inflamatórias mononucleadas </a:t>
            </a:r>
          </a:p>
        </p:txBody>
      </p:sp>
      <p:sp>
        <p:nvSpPr>
          <p:cNvPr id="7" name="Retângulo 6"/>
          <p:cNvSpPr/>
          <p:nvPr/>
        </p:nvSpPr>
        <p:spPr>
          <a:xfrm>
            <a:off x="5870172" y="6328710"/>
            <a:ext cx="5717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https://www.agilent.com/cs/library/usermanuals</a:t>
            </a:r>
          </a:p>
        </p:txBody>
      </p:sp>
    </p:spTree>
    <p:extLst>
      <p:ext uri="{BB962C8B-B14F-4D97-AF65-F5344CB8AC3E}">
        <p14:creationId xmlns:p14="http://schemas.microsoft.com/office/powerpoint/2010/main" val="3513297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12889-FB8E-465A-8863-4AD7D0B3B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252328"/>
            <a:ext cx="12039599" cy="507303"/>
          </a:xfrm>
        </p:spPr>
        <p:txBody>
          <a:bodyPr>
            <a:noAutofit/>
          </a:bodyPr>
          <a:lstStyle/>
          <a:p>
            <a:pPr algn="ctr"/>
            <a:r>
              <a:rPr lang="pt-BR" sz="3200" dirty="0">
                <a:solidFill>
                  <a:srgbClr val="0070C0"/>
                </a:solidFill>
                <a:latin typeface="+mn-lt"/>
                <a:cs typeface="Arial"/>
              </a:rPr>
              <a:t>Visão geral da pontuação CPS – inclusões/exclusões do denominador</a:t>
            </a:r>
            <a:endParaRPr lang="en-US" sz="3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740D01-AAEA-46B6-AA64-580C6C82B95C}"/>
              </a:ext>
            </a:extLst>
          </p:cNvPr>
          <p:cNvSpPr txBox="1"/>
          <p:nvPr/>
        </p:nvSpPr>
        <p:spPr>
          <a:xfrm>
            <a:off x="5664358" y="2625715"/>
            <a:ext cx="4571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870172" y="6328710"/>
            <a:ext cx="5717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https://www.agilent.com/cs/library/usermanuals</a:t>
            </a:r>
          </a:p>
        </p:txBody>
      </p:sp>
      <p:graphicFrame>
        <p:nvGraphicFramePr>
          <p:cNvPr id="12" name="Table 6">
            <a:extLst>
              <a:ext uri="{FF2B5EF4-FFF2-40B4-BE49-F238E27FC236}">
                <a16:creationId xmlns:a16="http://schemas.microsoft.com/office/drawing/2014/main" id="{7ED8551D-D0C7-4C6E-AC0B-333577E0E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318526"/>
              </p:ext>
            </p:extLst>
          </p:nvPr>
        </p:nvGraphicFramePr>
        <p:xfrm>
          <a:off x="221673" y="1254123"/>
          <a:ext cx="11762509" cy="46906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0461">
                  <a:extLst>
                    <a:ext uri="{9D8B030D-6E8A-4147-A177-3AD203B41FA5}">
                      <a16:colId xmlns:a16="http://schemas.microsoft.com/office/drawing/2014/main" val="2632864191"/>
                    </a:ext>
                  </a:extLst>
                </a:gridCol>
                <a:gridCol w="4801024">
                  <a:extLst>
                    <a:ext uri="{9D8B030D-6E8A-4147-A177-3AD203B41FA5}">
                      <a16:colId xmlns:a16="http://schemas.microsoft.com/office/drawing/2014/main" val="1919268727"/>
                    </a:ext>
                  </a:extLst>
                </a:gridCol>
                <a:gridCol w="4801024">
                  <a:extLst>
                    <a:ext uri="{9D8B030D-6E8A-4147-A177-3AD203B41FA5}">
                      <a16:colId xmlns:a16="http://schemas.microsoft.com/office/drawing/2014/main" val="4047790393"/>
                    </a:ext>
                  </a:extLst>
                </a:gridCol>
              </a:tblGrid>
              <a:tr h="9217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Elementos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tecido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25717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51435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77152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02870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28587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154305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80022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05740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Incluidos</a:t>
                      </a:r>
                      <a:r>
                        <a:rPr lang="en-US" sz="2000" dirty="0">
                          <a:effectLst/>
                        </a:rPr>
                        <a:t> no </a:t>
                      </a:r>
                      <a:r>
                        <a:rPr lang="en-US" sz="2000" dirty="0" err="1">
                          <a:effectLst/>
                        </a:rPr>
                        <a:t>denominador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25717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51435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77152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02870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28587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154305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80022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05740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Excluídos</a:t>
                      </a:r>
                      <a:r>
                        <a:rPr lang="en-US" sz="2000" dirty="0">
                          <a:effectLst/>
                        </a:rPr>
                        <a:t> do </a:t>
                      </a:r>
                      <a:r>
                        <a:rPr lang="en-US" sz="2000" dirty="0" err="1">
                          <a:effectLst/>
                        </a:rPr>
                        <a:t>denominador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871425203"/>
                  </a:ext>
                </a:extLst>
              </a:tr>
              <a:tr h="11265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Células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tumorais</a:t>
                      </a:r>
                      <a:endParaRPr lang="en-US" sz="2000" b="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2000" dirty="0">
                          <a:effectLst/>
                        </a:rPr>
                        <a:t>Todas as células </a:t>
                      </a:r>
                      <a:r>
                        <a:rPr lang="es-ES" sz="2000" dirty="0" err="1">
                          <a:effectLst/>
                        </a:rPr>
                        <a:t>tumorais</a:t>
                      </a:r>
                      <a:r>
                        <a:rPr lang="es-ES" sz="2000" dirty="0">
                          <a:effectLst/>
                        </a:rPr>
                        <a:t> invasivas </a:t>
                      </a:r>
                      <a:r>
                        <a:rPr lang="es-ES" sz="2000" dirty="0" err="1">
                          <a:effectLst/>
                        </a:rPr>
                        <a:t>viáveis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 typeface="Arial" panose="020B0604020202020204" pitchFamily="34" charset="0"/>
                        <a:buChar char="•"/>
                        <a:tabLst>
                          <a:tab pos="217170" algn="l"/>
                        </a:tabLst>
                      </a:pPr>
                      <a:r>
                        <a:rPr lang="en-US" sz="2000" kern="1200" dirty="0" err="1">
                          <a:effectLst/>
                        </a:rPr>
                        <a:t>Qualquer</a:t>
                      </a:r>
                      <a:r>
                        <a:rPr lang="en-US" sz="2000" kern="1200" dirty="0">
                          <a:effectLst/>
                        </a:rPr>
                        <a:t> </a:t>
                      </a:r>
                      <a:r>
                        <a:rPr lang="en-US" sz="2000" kern="1200" dirty="0" err="1">
                          <a:effectLst/>
                        </a:rPr>
                        <a:t>célula</a:t>
                      </a:r>
                      <a:r>
                        <a:rPr lang="en-US" sz="2000" kern="1200" dirty="0">
                          <a:effectLst/>
                        </a:rPr>
                        <a:t> </a:t>
                      </a:r>
                      <a:r>
                        <a:rPr lang="en-US" sz="2000" kern="1200" dirty="0" err="1">
                          <a:effectLst/>
                        </a:rPr>
                        <a:t>tumoral</a:t>
                      </a:r>
                      <a:r>
                        <a:rPr lang="en-US" sz="2000" kern="1200" dirty="0">
                          <a:effectLst/>
                        </a:rPr>
                        <a:t> </a:t>
                      </a:r>
                      <a:r>
                        <a:rPr lang="en-US" sz="2000" kern="1200" dirty="0" err="1">
                          <a:effectLst/>
                        </a:rPr>
                        <a:t>invasiva</a:t>
                      </a:r>
                      <a:r>
                        <a:rPr lang="en-US" sz="2000" kern="1200" dirty="0">
                          <a:effectLst/>
                        </a:rPr>
                        <a:t> </a:t>
                      </a:r>
                      <a:r>
                        <a:rPr lang="en-US" sz="2000" kern="1200" dirty="0" err="1">
                          <a:effectLst/>
                        </a:rPr>
                        <a:t>necrótica</a:t>
                      </a:r>
                      <a:r>
                        <a:rPr lang="en-US" sz="2000" kern="1200" dirty="0">
                          <a:effectLst/>
                        </a:rPr>
                        <a:t> </a:t>
                      </a:r>
                      <a:r>
                        <a:rPr lang="en-US" sz="2000" kern="1200" dirty="0" err="1">
                          <a:effectLst/>
                        </a:rPr>
                        <a:t>ou</a:t>
                      </a:r>
                      <a:r>
                        <a:rPr lang="en-US" sz="2000" kern="1200" dirty="0">
                          <a:effectLst/>
                        </a:rPr>
                        <a:t> </a:t>
                      </a:r>
                      <a:r>
                        <a:rPr lang="en-US" sz="2000" kern="1200" dirty="0" err="1">
                          <a:effectLst/>
                        </a:rPr>
                        <a:t>não</a:t>
                      </a:r>
                      <a:r>
                        <a:rPr lang="en-US" sz="2000" kern="1200" dirty="0">
                          <a:effectLst/>
                        </a:rPr>
                        <a:t> </a:t>
                      </a:r>
                      <a:r>
                        <a:rPr lang="en-US" sz="2000" kern="1200" dirty="0" err="1">
                          <a:effectLst/>
                        </a:rPr>
                        <a:t>viável</a:t>
                      </a:r>
                      <a:endParaRPr lang="en-US" sz="2000" kern="1200" dirty="0">
                        <a:effectLst/>
                      </a:endParaRPr>
                    </a:p>
                    <a:p>
                      <a:pPr marL="285750" marR="0" lvl="0" indent="-28575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 typeface="Arial" panose="020B0604020202020204" pitchFamily="34" charset="0"/>
                        <a:buChar char="•"/>
                        <a:tabLst>
                          <a:tab pos="217170" algn="l"/>
                        </a:tabLst>
                      </a:pPr>
                      <a:r>
                        <a:rPr lang="en-US" sz="2000" kern="1200" dirty="0">
                          <a:effectLst/>
                        </a:rPr>
                        <a:t>Carcinoma in situ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68580" anchor="ctr"/>
                </a:tc>
                <a:extLst>
                  <a:ext uri="{0D108BD9-81ED-4DB2-BD59-A6C34878D82A}">
                    <a16:rowId xmlns:a16="http://schemas.microsoft.com/office/drawing/2014/main" val="811569117"/>
                  </a:ext>
                </a:extLst>
              </a:tr>
              <a:tr h="8329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Células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imunes</a:t>
                      </a:r>
                      <a:endParaRPr lang="en-US" sz="2000" b="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217170" algn="l"/>
                        </a:tabLst>
                      </a:pPr>
                      <a:r>
                        <a:rPr lang="en-US" sz="2000" kern="1200" dirty="0" err="1">
                          <a:effectLst/>
                        </a:rPr>
                        <a:t>Não</a:t>
                      </a:r>
                      <a:r>
                        <a:rPr lang="en-US" sz="2000" kern="1200" dirty="0">
                          <a:effectLst/>
                        </a:rPr>
                        <a:t> </a:t>
                      </a:r>
                      <a:r>
                        <a:rPr lang="en-US" sz="2000" kern="1200" dirty="0" err="1">
                          <a:effectLst/>
                        </a:rPr>
                        <a:t>incluídas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 defTabSz="6858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 typeface="Arial" panose="020B0604020202020204" pitchFamily="34" charset="0"/>
                        <a:buChar char="•"/>
                        <a:tabLst>
                          <a:tab pos="217170" algn="l"/>
                        </a:tabLst>
                      </a:pPr>
                      <a:r>
                        <a:rPr lang="es-ES" sz="2000" kern="1200" dirty="0">
                          <a:effectLst/>
                        </a:rPr>
                        <a:t>Todas as células </a:t>
                      </a:r>
                      <a:r>
                        <a:rPr lang="es-ES" sz="2000" kern="1200" dirty="0" err="1">
                          <a:effectLst/>
                        </a:rPr>
                        <a:t>imunes</a:t>
                      </a:r>
                      <a:r>
                        <a:rPr lang="es-ES" sz="2000" kern="1200" dirty="0">
                          <a:effectLst/>
                        </a:rPr>
                        <a:t> de </a:t>
                      </a:r>
                      <a:r>
                        <a:rPr lang="es-ES" sz="2000" kern="1200" dirty="0" err="1">
                          <a:effectLst/>
                        </a:rPr>
                        <a:t>qualquer</a:t>
                      </a:r>
                      <a:r>
                        <a:rPr lang="es-ES" sz="2000" kern="1200" dirty="0">
                          <a:effectLst/>
                        </a:rPr>
                        <a:t> tipo.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68580" anchor="ctr"/>
                </a:tc>
                <a:extLst>
                  <a:ext uri="{0D108BD9-81ED-4DB2-BD59-A6C34878D82A}">
                    <a16:rowId xmlns:a16="http://schemas.microsoft.com/office/drawing/2014/main" val="1968196079"/>
                  </a:ext>
                </a:extLst>
              </a:tr>
              <a:tr h="18093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Outras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células</a:t>
                      </a:r>
                      <a:endParaRPr lang="en-US" sz="2000" b="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Arial" panose="020B0604020202020204" pitchFamily="34" charset="0"/>
                        <a:buNone/>
                      </a:pPr>
                      <a:r>
                        <a:rPr lang="en-US" sz="2000" dirty="0" err="1">
                          <a:effectLst/>
                        </a:rPr>
                        <a:t>Não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incluídas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33680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Células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benignas</a:t>
                      </a:r>
                      <a:endParaRPr lang="en-US" sz="2000" dirty="0">
                        <a:effectLst/>
                      </a:endParaRPr>
                    </a:p>
                    <a:p>
                      <a:pPr marL="285750" marR="0" lvl="0" indent="-2857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33680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Células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estromais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incluindo</a:t>
                      </a:r>
                      <a:r>
                        <a:rPr lang="en-US" sz="2000" baseline="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os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fibroblastos</a:t>
                      </a:r>
                      <a:endParaRPr lang="en-US" sz="2000" dirty="0">
                        <a:effectLst/>
                      </a:endParaRPr>
                    </a:p>
                    <a:p>
                      <a:pPr marL="285750" marR="0" lvl="0" indent="-2857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33680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Células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necróticas</a:t>
                      </a:r>
                      <a:r>
                        <a:rPr lang="en-US" sz="2000" dirty="0">
                          <a:effectLst/>
                        </a:rPr>
                        <a:t> e/</a:t>
                      </a:r>
                      <a:r>
                        <a:rPr lang="en-US" sz="2000" dirty="0" err="1">
                          <a:effectLst/>
                        </a:rPr>
                        <a:t>ou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restos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celulares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37160" marR="68580" anchor="ctr"/>
                </a:tc>
                <a:extLst>
                  <a:ext uri="{0D108BD9-81ED-4DB2-BD59-A6C34878D82A}">
                    <a16:rowId xmlns:a16="http://schemas.microsoft.com/office/drawing/2014/main" val="4197111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9758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588" y="260741"/>
            <a:ext cx="11198597" cy="926767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pPr algn="ctr" defTabSz="914400"/>
            <a:r>
              <a:rPr lang="en-US" sz="4000" dirty="0" err="1">
                <a:solidFill>
                  <a:srgbClr val="0070C0"/>
                </a:solidFill>
                <a:latin typeface="+mn-lt"/>
              </a:rPr>
              <a:t>Aspectos</a:t>
            </a:r>
            <a:r>
              <a:rPr lang="en-US" sz="4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+mn-lt"/>
              </a:rPr>
              <a:t>fundamentais</a:t>
            </a:r>
            <a:r>
              <a:rPr lang="en-US" sz="4000" dirty="0">
                <a:solidFill>
                  <a:srgbClr val="0070C0"/>
                </a:solidFill>
                <a:latin typeface="+mn-lt"/>
              </a:rPr>
              <a:t> da </a:t>
            </a:r>
            <a:r>
              <a:rPr lang="en-US" sz="4000" dirty="0" err="1">
                <a:solidFill>
                  <a:srgbClr val="0070C0"/>
                </a:solidFill>
                <a:latin typeface="+mn-lt"/>
              </a:rPr>
              <a:t>equação</a:t>
            </a:r>
            <a:r>
              <a:rPr lang="en-US" sz="4000" dirty="0">
                <a:solidFill>
                  <a:srgbClr val="0070C0"/>
                </a:solidFill>
                <a:latin typeface="+mn-lt"/>
              </a:rPr>
              <a:t> CPS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76F403A-572E-48D7-BDAE-B694FD6DD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239" y="1482350"/>
            <a:ext cx="11198597" cy="14686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en-US" sz="3200" dirty="0">
                <a:latin typeface="+mn-lt"/>
              </a:rPr>
              <a:t>O </a:t>
            </a:r>
            <a:r>
              <a:rPr lang="en-US" sz="3200" dirty="0" err="1">
                <a:latin typeface="+mn-lt"/>
              </a:rPr>
              <a:t>espécime</a:t>
            </a:r>
            <a:r>
              <a:rPr lang="en-US" sz="3200" dirty="0">
                <a:latin typeface="+mn-lt"/>
              </a:rPr>
              <a:t> do/a </a:t>
            </a:r>
            <a:r>
              <a:rPr lang="en-US" sz="3200" dirty="0" err="1">
                <a:latin typeface="+mn-lt"/>
              </a:rPr>
              <a:t>paciente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pode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ter</a:t>
            </a:r>
            <a:r>
              <a:rPr lang="en-US" sz="3200" dirty="0">
                <a:latin typeface="+mn-lt"/>
              </a:rPr>
              <a:t> um CPS que </a:t>
            </a:r>
            <a:r>
              <a:rPr lang="en-US" sz="3200" dirty="0" err="1">
                <a:latin typeface="+mn-lt"/>
              </a:rPr>
              <a:t>está</a:t>
            </a:r>
            <a:r>
              <a:rPr lang="en-US" sz="3200" dirty="0">
                <a:latin typeface="+mn-lt"/>
              </a:rPr>
              <a:t> no </a:t>
            </a:r>
            <a:r>
              <a:rPr lang="en-US" sz="3200" dirty="0" err="1">
                <a:latin typeface="+mn-lt"/>
              </a:rPr>
              <a:t>nível</a:t>
            </a:r>
            <a:r>
              <a:rPr lang="en-US" sz="3200" dirty="0">
                <a:latin typeface="+mn-lt"/>
              </a:rPr>
              <a:t> do cut-off </a:t>
            </a:r>
            <a:r>
              <a:rPr lang="en-US" sz="3200" dirty="0" err="1">
                <a:latin typeface="+mn-lt"/>
              </a:rPr>
              <a:t>diagnóstico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considerado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ou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acima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deste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nível</a:t>
            </a:r>
            <a:r>
              <a:rPr lang="en-US" sz="3200" dirty="0">
                <a:latin typeface="+mn-lt"/>
              </a:rPr>
              <a:t> de </a:t>
            </a:r>
            <a:r>
              <a:rPr lang="en-US" sz="3200" dirty="0" err="1">
                <a:latin typeface="+mn-lt"/>
              </a:rPr>
              <a:t>expressão</a:t>
            </a:r>
            <a:r>
              <a:rPr lang="en-US" sz="3200" dirty="0">
                <a:latin typeface="+mn-lt"/>
              </a:rPr>
              <a:t> de PD-L1 com: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B4B115E-AB8B-4FDD-A004-B04636FB5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05A0-BB59-44D7-94BF-1FD13B1FF25F}" type="datetime4">
              <a:rPr lang="en-US" smtClean="0"/>
              <a:t>May 30, 2024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00196-0D99-496B-B551-2D576DD05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PD-L1 IHC 22C3 pharmDx                               For Training Purposes Only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370C23-C502-438A-BDF6-122EF13F2A6D}"/>
              </a:ext>
            </a:extLst>
          </p:cNvPr>
          <p:cNvSpPr/>
          <p:nvPr/>
        </p:nvSpPr>
        <p:spPr>
          <a:xfrm>
            <a:off x="10543513" y="6345383"/>
            <a:ext cx="14268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dirty="0">
                <a:cs typeface="Arial" panose="020B0604020202020204" pitchFamily="34" charset="0"/>
              </a:rPr>
              <a:t>Fonte: Agilent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817235-8EB1-6640-9B09-3C5D1E175807}"/>
              </a:ext>
            </a:extLst>
          </p:cNvPr>
          <p:cNvSpPr/>
          <p:nvPr/>
        </p:nvSpPr>
        <p:spPr>
          <a:xfrm>
            <a:off x="235532" y="3961582"/>
            <a:ext cx="4128654" cy="18988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Ambas</a:t>
            </a:r>
            <a:r>
              <a:rPr lang="en-US" sz="2400" b="1" dirty="0"/>
              <a:t> as </a:t>
            </a:r>
            <a:r>
              <a:rPr lang="en-US" sz="2400" b="1" dirty="0" err="1"/>
              <a:t>células</a:t>
            </a:r>
            <a:r>
              <a:rPr lang="en-US" sz="2400" b="1" dirty="0"/>
              <a:t> </a:t>
            </a:r>
            <a:r>
              <a:rPr lang="en-US" sz="2400" b="1" dirty="0" err="1"/>
              <a:t>tumorais</a:t>
            </a:r>
            <a:r>
              <a:rPr lang="en-US" sz="2400" b="1" dirty="0"/>
              <a:t> e </a:t>
            </a:r>
            <a:r>
              <a:rPr lang="en-US" sz="2400" b="1" dirty="0" err="1"/>
              <a:t>células</a:t>
            </a:r>
            <a:r>
              <a:rPr lang="en-US" sz="2400" b="1" dirty="0"/>
              <a:t>  </a:t>
            </a:r>
            <a:r>
              <a:rPr lang="en-US" sz="2400" b="1" dirty="0" err="1"/>
              <a:t>imunes</a:t>
            </a:r>
            <a:r>
              <a:rPr lang="en-US" sz="2400" b="1" dirty="0"/>
              <a:t> </a:t>
            </a:r>
            <a:r>
              <a:rPr lang="en-US" sz="2400" b="1" dirty="0" err="1"/>
              <a:t>associadas</a:t>
            </a:r>
            <a:r>
              <a:rPr lang="en-US" sz="2400" b="1" dirty="0"/>
              <a:t> </a:t>
            </a:r>
            <a:r>
              <a:rPr lang="en-US" sz="2400" b="1" dirty="0" err="1"/>
              <a:t>ao</a:t>
            </a:r>
            <a:r>
              <a:rPr lang="en-US" sz="2400" b="1" dirty="0"/>
              <a:t> tumor </a:t>
            </a:r>
            <a:r>
              <a:rPr lang="en-US" sz="2400" b="1" dirty="0" err="1"/>
              <a:t>coradas</a:t>
            </a:r>
            <a:r>
              <a:rPr lang="en-US" sz="2400" b="1" dirty="0"/>
              <a:t> </a:t>
            </a:r>
            <a:r>
              <a:rPr lang="en-US" sz="2400" b="1" dirty="0" err="1"/>
              <a:t>pelo</a:t>
            </a:r>
            <a:r>
              <a:rPr lang="en-US" sz="2400" b="1" dirty="0"/>
              <a:t> PD-L1</a:t>
            </a:r>
            <a:endParaRPr lang="en-US" sz="2400" b="1" u="sng" strike="sngStrik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62F36D-FA33-B646-9425-EF3701B4F74D}"/>
              </a:ext>
            </a:extLst>
          </p:cNvPr>
          <p:cNvSpPr/>
          <p:nvPr/>
        </p:nvSpPr>
        <p:spPr>
          <a:xfrm>
            <a:off x="4683629" y="4155542"/>
            <a:ext cx="3378929" cy="12835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" indent="-285750" algn="ctr"/>
            <a:r>
              <a:rPr lang="en-US" sz="2400" b="1" dirty="0" err="1"/>
              <a:t>Apenas</a:t>
            </a:r>
            <a:r>
              <a:rPr lang="en-US" sz="2400" b="1" dirty="0"/>
              <a:t> </a:t>
            </a:r>
            <a:r>
              <a:rPr lang="en-US" sz="2400" b="1" dirty="0" err="1"/>
              <a:t>células</a:t>
            </a:r>
            <a:r>
              <a:rPr lang="en-US" sz="2400" b="1" dirty="0"/>
              <a:t> </a:t>
            </a:r>
            <a:r>
              <a:rPr lang="en-US" sz="2400" b="1" dirty="0" err="1"/>
              <a:t>tumorais</a:t>
            </a:r>
            <a:r>
              <a:rPr lang="en-US" sz="2400" b="1" dirty="0"/>
              <a:t> </a:t>
            </a:r>
            <a:r>
              <a:rPr lang="en-US" sz="2400" b="1" dirty="0" err="1"/>
              <a:t>coradas</a:t>
            </a:r>
            <a:r>
              <a:rPr lang="en-US" sz="2400" b="1" dirty="0"/>
              <a:t> </a:t>
            </a:r>
            <a:r>
              <a:rPr lang="en-US" sz="2400" b="1" dirty="0" err="1"/>
              <a:t>pelo</a:t>
            </a:r>
            <a:r>
              <a:rPr lang="en-US" sz="2400" b="1" dirty="0"/>
              <a:t> PD-L1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8BEF7D-D41D-4E49-BBBD-1DB2AA33B5DE}"/>
              </a:ext>
            </a:extLst>
          </p:cNvPr>
          <p:cNvSpPr/>
          <p:nvPr/>
        </p:nvSpPr>
        <p:spPr>
          <a:xfrm>
            <a:off x="8339726" y="3961580"/>
            <a:ext cx="3383280" cy="1621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" indent="-285750" algn="ctr"/>
            <a:r>
              <a:rPr lang="en-US" sz="2400" b="1" dirty="0" err="1"/>
              <a:t>Apenas</a:t>
            </a:r>
            <a:r>
              <a:rPr lang="en-US" sz="2400" b="1" dirty="0"/>
              <a:t> </a:t>
            </a:r>
            <a:r>
              <a:rPr lang="en-US" sz="2400" b="1" dirty="0" err="1"/>
              <a:t>células</a:t>
            </a:r>
            <a:r>
              <a:rPr lang="en-US" sz="2400" b="1" dirty="0"/>
              <a:t> </a:t>
            </a:r>
            <a:r>
              <a:rPr lang="en-US" sz="2400" b="1" dirty="0" err="1"/>
              <a:t>imunes</a:t>
            </a:r>
            <a:r>
              <a:rPr lang="en-US" sz="2400" b="1" dirty="0"/>
              <a:t> </a:t>
            </a:r>
            <a:r>
              <a:rPr lang="en-US" sz="2400" b="1" dirty="0" err="1"/>
              <a:t>associadas</a:t>
            </a:r>
            <a:r>
              <a:rPr lang="en-US" sz="2400" b="1" dirty="0"/>
              <a:t> </a:t>
            </a:r>
            <a:r>
              <a:rPr lang="en-US" sz="2400" b="1" dirty="0" err="1"/>
              <a:t>ao</a:t>
            </a:r>
            <a:r>
              <a:rPr lang="en-US" sz="2400" b="1" dirty="0"/>
              <a:t> tumor </a:t>
            </a:r>
            <a:r>
              <a:rPr lang="en-US" sz="2400" b="1" dirty="0" err="1"/>
              <a:t>coradas</a:t>
            </a:r>
            <a:r>
              <a:rPr lang="en-US" sz="2400" b="1" dirty="0"/>
              <a:t> </a:t>
            </a:r>
            <a:r>
              <a:rPr lang="en-US" sz="2400" b="1" dirty="0" err="1"/>
              <a:t>pelo</a:t>
            </a:r>
            <a:r>
              <a:rPr lang="en-US" sz="2400" b="1" dirty="0"/>
              <a:t> PD-L1</a:t>
            </a:r>
            <a:endParaRPr lang="en-US" sz="2400" b="1" strike="sngStrike" dirty="0"/>
          </a:p>
        </p:txBody>
      </p:sp>
    </p:spTree>
    <p:extLst>
      <p:ext uri="{BB962C8B-B14F-4D97-AF65-F5344CB8AC3E}">
        <p14:creationId xmlns:p14="http://schemas.microsoft.com/office/powerpoint/2010/main" val="3303118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F6B30-140D-4A91-AAAE-DA4B79066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614" y="205328"/>
            <a:ext cx="9827855" cy="556673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+mn-lt"/>
              </a:rPr>
              <a:t>Avaliação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da </a:t>
            </a:r>
            <a:r>
              <a:rPr lang="en-US" sz="3600" dirty="0" err="1">
                <a:solidFill>
                  <a:srgbClr val="0070C0"/>
                </a:solidFill>
                <a:latin typeface="+mn-lt"/>
              </a:rPr>
              <a:t>adequacidade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da </a:t>
            </a:r>
            <a:r>
              <a:rPr lang="en-US" sz="3600" dirty="0" err="1">
                <a:solidFill>
                  <a:srgbClr val="0070C0"/>
                </a:solidFill>
                <a:latin typeface="+mn-lt"/>
              </a:rPr>
              <a:t>amostra</a:t>
            </a:r>
            <a:endParaRPr lang="en-US"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60584-FDA1-4EA9-8E97-2946F72A1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29085"/>
            <a:ext cx="11707091" cy="574880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pt-BR" sz="3200" dirty="0">
                <a:latin typeface="+mn-lt"/>
              </a:rPr>
              <a:t>É importante avaliar um corte histológico sequencial corado pela HE do mesmo bloco de parafina da amostra antes da avaliação da lâmina corada pelo PD-L1 para identificar: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3200" dirty="0">
                <a:latin typeface="+mn-lt"/>
              </a:rPr>
              <a:t>  A </a:t>
            </a:r>
            <a:r>
              <a:rPr lang="pt-BR" sz="3200" dirty="0" err="1">
                <a:latin typeface="+mn-lt"/>
              </a:rPr>
              <a:t>adequacidade</a:t>
            </a:r>
            <a:r>
              <a:rPr lang="pt-BR" sz="3200" dirty="0">
                <a:latin typeface="+mn-lt"/>
              </a:rPr>
              <a:t> da fixação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3200" dirty="0">
                <a:latin typeface="+mn-lt"/>
              </a:rPr>
              <a:t>  Má preparação de lâminas ou artefatos de corte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3200" dirty="0">
                <a:latin typeface="+mn-lt"/>
              </a:rPr>
              <a:t>  Áreas de necrose e hemorragia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3200" dirty="0">
                <a:latin typeface="+mn-lt"/>
              </a:rPr>
              <a:t>  Áreas de inflamação não diretamente associadas ao tumor</a:t>
            </a:r>
            <a:endParaRPr lang="en-US" sz="3200" baseline="300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0" lvl="1" indent="0">
              <a:lnSpc>
                <a:spcPct val="150000"/>
              </a:lnSpc>
              <a:buClr>
                <a:srgbClr val="FF0000"/>
              </a:buClr>
              <a:buNone/>
            </a:pPr>
            <a:endParaRPr lang="en-US" sz="3200" dirty="0">
              <a:latin typeface="+mn-lt"/>
            </a:endParaRPr>
          </a:p>
          <a:p>
            <a:pPr lvl="1">
              <a:lnSpc>
                <a:spcPct val="150000"/>
              </a:lnSpc>
              <a:buClr>
                <a:srgbClr val="FF0000"/>
              </a:buClr>
            </a:pP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1996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F6B30-140D-4A91-AAAE-DA4B79066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10" y="427000"/>
            <a:ext cx="10852581" cy="926767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+mn-lt"/>
              </a:rPr>
              <a:t>Avaliação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da </a:t>
            </a:r>
            <a:r>
              <a:rPr lang="en-US" sz="3600" dirty="0" err="1">
                <a:solidFill>
                  <a:srgbClr val="0070C0"/>
                </a:solidFill>
                <a:latin typeface="+mn-lt"/>
              </a:rPr>
              <a:t>adequacidade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da </a:t>
            </a:r>
            <a:r>
              <a:rPr lang="en-US" sz="3600" dirty="0" err="1">
                <a:solidFill>
                  <a:srgbClr val="0070C0"/>
                </a:solidFill>
                <a:latin typeface="+mn-lt"/>
              </a:rPr>
              <a:t>lâmina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n-lt"/>
              </a:rPr>
              <a:t>corada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n-lt"/>
              </a:rPr>
              <a:t>pelo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PD-L1</a:t>
            </a:r>
            <a:endParaRPr lang="en-US"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60584-FDA1-4EA9-8E97-2946F72A1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20" y="1496290"/>
            <a:ext cx="11198597" cy="4779819"/>
          </a:xfrm>
        </p:spPr>
        <p:txBody>
          <a:bodyPr>
            <a:noAutofit/>
          </a:bodyPr>
          <a:lstStyle/>
          <a:p>
            <a:pPr marL="0" lvl="1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pt-BR" sz="3200" dirty="0">
                <a:latin typeface="+mn-lt"/>
              </a:rPr>
              <a:t>As seguintes variáveis pré-analíticas podem resultar em uma amostra não avaliável:</a:t>
            </a:r>
          </a:p>
          <a:p>
            <a:pPr marL="287338" lvl="1" indent="-287338">
              <a:lnSpc>
                <a:spcPct val="150000"/>
              </a:lnSpc>
              <a:buClr>
                <a:srgbClr val="FF0000"/>
              </a:buClr>
            </a:pPr>
            <a:r>
              <a:rPr lang="pt-BR" sz="3200" dirty="0">
                <a:latin typeface="+mn-lt"/>
              </a:rPr>
              <a:t>Má fixação da amostra (clivagem tardia e autólise)</a:t>
            </a:r>
          </a:p>
          <a:p>
            <a:pPr marL="287338" lvl="1" indent="-287338">
              <a:lnSpc>
                <a:spcPct val="150000"/>
              </a:lnSpc>
              <a:buClr>
                <a:srgbClr val="FF0000"/>
              </a:buClr>
            </a:pPr>
            <a:r>
              <a:rPr lang="pt-BR" sz="3200" dirty="0">
                <a:latin typeface="+mn-lt"/>
              </a:rPr>
              <a:t>Má preparação das lâminas</a:t>
            </a:r>
          </a:p>
          <a:p>
            <a:pPr marL="287338" lvl="1" indent="-287338">
              <a:lnSpc>
                <a:spcPct val="150000"/>
              </a:lnSpc>
              <a:buClr>
                <a:srgbClr val="FF0000"/>
              </a:buClr>
            </a:pPr>
            <a:r>
              <a:rPr lang="pt-BR" sz="3200" dirty="0">
                <a:latin typeface="+mn-lt"/>
              </a:rPr>
              <a:t>Armazenamento inadequado dos cortes histológicos</a:t>
            </a:r>
          </a:p>
          <a:p>
            <a:pPr marL="287338" lvl="1" indent="-287338">
              <a:lnSpc>
                <a:spcPct val="150000"/>
              </a:lnSpc>
              <a:buClr>
                <a:srgbClr val="FF0000"/>
              </a:buClr>
            </a:pPr>
            <a:r>
              <a:rPr lang="pt-BR" sz="3200" dirty="0">
                <a:latin typeface="+mn-lt"/>
              </a:rPr>
              <a:t>Artefatos de processamento</a:t>
            </a:r>
            <a:endParaRPr lang="en-US" sz="2800" baseline="300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0" lvl="1" indent="0">
              <a:lnSpc>
                <a:spcPct val="150000"/>
              </a:lnSpc>
              <a:buClr>
                <a:srgbClr val="FF0000"/>
              </a:buClr>
              <a:buNone/>
            </a:pPr>
            <a:endParaRPr lang="en-US" sz="3200" baseline="300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0" lvl="1" indent="0">
              <a:lnSpc>
                <a:spcPct val="150000"/>
              </a:lnSpc>
              <a:buClr>
                <a:srgbClr val="FF0000"/>
              </a:buClr>
              <a:buNone/>
            </a:pPr>
            <a:endParaRPr lang="en-US" sz="3200" dirty="0">
              <a:latin typeface="+mn-lt"/>
            </a:endParaRPr>
          </a:p>
          <a:p>
            <a:pPr lvl="1">
              <a:lnSpc>
                <a:spcPct val="150000"/>
              </a:lnSpc>
              <a:buClr>
                <a:srgbClr val="FF0000"/>
              </a:buClr>
            </a:pP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2975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F6B30-140D-4A91-AAAE-DA4B79066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03" y="196091"/>
            <a:ext cx="10852581" cy="926767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+mn-lt"/>
              </a:rPr>
              <a:t>Avaliação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da </a:t>
            </a:r>
            <a:r>
              <a:rPr lang="en-US" sz="3600" dirty="0" err="1">
                <a:solidFill>
                  <a:srgbClr val="0070C0"/>
                </a:solidFill>
                <a:latin typeface="+mn-lt"/>
              </a:rPr>
              <a:t>adequacidade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da </a:t>
            </a:r>
            <a:r>
              <a:rPr lang="en-US" sz="3600" dirty="0" err="1">
                <a:solidFill>
                  <a:srgbClr val="0070C0"/>
                </a:solidFill>
                <a:latin typeface="+mn-lt"/>
              </a:rPr>
              <a:t>lâmina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n-lt"/>
              </a:rPr>
              <a:t>corada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n-lt"/>
              </a:rPr>
              <a:t>pelo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PD-L1</a:t>
            </a:r>
            <a:endParaRPr lang="en-US"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60584-FDA1-4EA9-8E97-2946F72A1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526" y="1385454"/>
            <a:ext cx="5510238" cy="4802909"/>
          </a:xfrm>
        </p:spPr>
        <p:txBody>
          <a:bodyPr>
            <a:noAutofit/>
          </a:bodyPr>
          <a:lstStyle/>
          <a:p>
            <a:pPr marL="287338" lvl="1" indent="-287338">
              <a:lnSpc>
                <a:spcPct val="150000"/>
              </a:lnSpc>
              <a:buClr>
                <a:srgbClr val="FF0000"/>
              </a:buClr>
            </a:pPr>
            <a:r>
              <a:rPr lang="pt-BR" sz="3000" dirty="0">
                <a:latin typeface="+mn-lt"/>
              </a:rPr>
              <a:t>Deve haver pelo menos 100 células tumorais invasivas viáveis presentes na lâmina corada com PD-L1 para que a amostra seja considerada adequada para avaliação</a:t>
            </a:r>
          </a:p>
          <a:p>
            <a:pPr marL="0" lvl="1" indent="0">
              <a:lnSpc>
                <a:spcPct val="150000"/>
              </a:lnSpc>
              <a:buClr>
                <a:srgbClr val="FF0000"/>
              </a:buClr>
              <a:buNone/>
            </a:pPr>
            <a:endParaRPr lang="en-US" sz="3000" dirty="0">
              <a:latin typeface="+mn-lt"/>
            </a:endParaRPr>
          </a:p>
          <a:p>
            <a:pPr lvl="1">
              <a:lnSpc>
                <a:spcPct val="150000"/>
              </a:lnSpc>
              <a:buClr>
                <a:srgbClr val="FF0000"/>
              </a:buClr>
            </a:pPr>
            <a:endParaRPr lang="en-US" sz="3000" dirty="0">
              <a:latin typeface="+mn-lt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278617"/>
            <a:ext cx="5611091" cy="5191451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14049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7CAC4BE4-394F-D54D-BC2F-E6ACEC168F98}"/>
              </a:ext>
            </a:extLst>
          </p:cNvPr>
          <p:cNvSpPr txBox="1"/>
          <p:nvPr/>
        </p:nvSpPr>
        <p:spPr>
          <a:xfrm>
            <a:off x="219557" y="158858"/>
            <a:ext cx="11835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Protocolo de </a:t>
            </a:r>
            <a:r>
              <a:rPr lang="es-ES" sz="3600" b="1" dirty="0" err="1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reação</a:t>
            </a:r>
            <a:r>
              <a:rPr lang="es-ES" sz="3600" b="1" dirty="0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 e </a:t>
            </a:r>
            <a:r>
              <a:rPr lang="es-ES" sz="3600" b="1" dirty="0" err="1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análise</a:t>
            </a:r>
            <a:r>
              <a:rPr lang="es-ES" sz="3600" b="1" dirty="0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 usando o </a:t>
            </a:r>
            <a:r>
              <a:rPr lang="es-ES" sz="3600" b="1" dirty="0" err="1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ensaio</a:t>
            </a:r>
            <a:r>
              <a:rPr lang="es-ES" sz="3600" b="1" dirty="0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 22C3</a:t>
            </a:r>
            <a:endParaRPr lang="pt-BR" sz="3600" b="1" dirty="0">
              <a:solidFill>
                <a:srgbClr val="2B1ED8"/>
              </a:solidFill>
              <a:latin typeface="+mj-lt"/>
              <a:ea typeface="Century Gothic" charset="0"/>
              <a:cs typeface="Segoe UI" panose="020B0502040204020203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19557" y="836763"/>
            <a:ext cx="1169863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FF0000"/>
              </a:buClr>
            </a:pPr>
            <a:r>
              <a:rPr lang="pt-BR" sz="2800" dirty="0"/>
              <a:t>Devem ser examinadas três lâminas de cada caso: uma corada com HE (para avaliar a adequação da amostra), uma lâmina controle-negativo, incubada com o reagente de controle-negativo correspondente, e uma corada com PD-L1.</a:t>
            </a: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1789094" y="6341078"/>
            <a:ext cx="1160529" cy="30395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/>
              <a:t>HE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02" y="2301995"/>
            <a:ext cx="3595030" cy="398406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990" y="2300277"/>
            <a:ext cx="3653132" cy="404156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128" y="2301995"/>
            <a:ext cx="3266436" cy="3984062"/>
          </a:xfrm>
          <a:prstGeom prst="rect">
            <a:avLst/>
          </a:prstGeom>
        </p:spPr>
      </p:pic>
      <p:sp>
        <p:nvSpPr>
          <p:cNvPr id="11" name="Subtítulo 2"/>
          <p:cNvSpPr txBox="1">
            <a:spLocks/>
          </p:cNvSpPr>
          <p:nvPr/>
        </p:nvSpPr>
        <p:spPr>
          <a:xfrm>
            <a:off x="5216707" y="6400800"/>
            <a:ext cx="2181619" cy="323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dirty="0"/>
              <a:t>Controle </a:t>
            </a:r>
            <a:r>
              <a:rPr lang="pt-BR" sz="2000" dirty="0"/>
              <a:t>negativo</a:t>
            </a:r>
            <a:endParaRPr lang="pt-BR" sz="1800" dirty="0"/>
          </a:p>
        </p:txBody>
      </p:sp>
      <p:sp>
        <p:nvSpPr>
          <p:cNvPr id="12" name="Subtítulo 2"/>
          <p:cNvSpPr txBox="1">
            <a:spLocks/>
          </p:cNvSpPr>
          <p:nvPr/>
        </p:nvSpPr>
        <p:spPr>
          <a:xfrm>
            <a:off x="9631616" y="6412330"/>
            <a:ext cx="1160529" cy="303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PD-L1</a:t>
            </a:r>
          </a:p>
        </p:txBody>
      </p:sp>
    </p:spTree>
    <p:extLst>
      <p:ext uri="{BB962C8B-B14F-4D97-AF65-F5344CB8AC3E}">
        <p14:creationId xmlns:p14="http://schemas.microsoft.com/office/powerpoint/2010/main" val="2337916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8764" y="347078"/>
            <a:ext cx="11596254" cy="1357031"/>
          </a:xfrm>
        </p:spPr>
        <p:txBody>
          <a:bodyPr>
            <a:normAutofit fontScale="90000"/>
          </a:bodyPr>
          <a:lstStyle/>
          <a:p>
            <a:r>
              <a:rPr lang="pt-BR" sz="4800" dirty="0">
                <a:solidFill>
                  <a:srgbClr val="0070C0"/>
                </a:solidFill>
                <a:latin typeface="+mn-lt"/>
              </a:rPr>
              <a:t>Exemplos de Tumores Corados pelo PD-L1 usando o ensaio IHC 22C3 e diferentes níveis/escores CPS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041113"/>
              </p:ext>
            </p:extLst>
          </p:nvPr>
        </p:nvGraphicFramePr>
        <p:xfrm>
          <a:off x="2632363" y="2379807"/>
          <a:ext cx="6802582" cy="782686"/>
        </p:xfrm>
        <a:graphic>
          <a:graphicData uri="http://schemas.openxmlformats.org/drawingml/2006/table">
            <a:tbl>
              <a:tblPr/>
              <a:tblGrid>
                <a:gridCol w="3906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62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dirty="0" err="1">
                          <a:effectLst/>
                          <a:latin typeface="+mn-lt"/>
                        </a:rPr>
                        <a:t>Tipo</a:t>
                      </a:r>
                      <a:r>
                        <a:rPr lang="en-US" sz="2400" b="1" dirty="0">
                          <a:effectLst/>
                          <a:latin typeface="+mn-lt"/>
                        </a:rPr>
                        <a:t> de tumor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dirty="0" err="1">
                          <a:effectLst/>
                          <a:latin typeface="+mn-lt"/>
                        </a:rPr>
                        <a:t>Nível</a:t>
                      </a:r>
                      <a:r>
                        <a:rPr lang="en-US" sz="2400" b="1" dirty="0">
                          <a:effectLst/>
                          <a:latin typeface="+mn-lt"/>
                        </a:rPr>
                        <a:t> de </a:t>
                      </a:r>
                      <a:r>
                        <a:rPr lang="en-US" sz="2400" b="1" dirty="0" err="1">
                          <a:effectLst/>
                          <a:latin typeface="+mn-lt"/>
                        </a:rPr>
                        <a:t>expressão</a:t>
                      </a:r>
                      <a:r>
                        <a:rPr lang="en-US" sz="2400" b="1" dirty="0">
                          <a:effectLst/>
                          <a:latin typeface="+mn-lt"/>
                        </a:rPr>
                        <a:t> do PD-L1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801851"/>
              </p:ext>
            </p:extLst>
          </p:nvPr>
        </p:nvGraphicFramePr>
        <p:xfrm>
          <a:off x="2632364" y="3709842"/>
          <a:ext cx="6788727" cy="2547889"/>
        </p:xfrm>
        <a:graphic>
          <a:graphicData uri="http://schemas.openxmlformats.org/drawingml/2006/table">
            <a:tbl>
              <a:tblPr/>
              <a:tblGrid>
                <a:gridCol w="3906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1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6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dirty="0" err="1">
                          <a:effectLst/>
                          <a:latin typeface="+mn-lt"/>
                        </a:rPr>
                        <a:t>Esôfago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  <a:latin typeface="+mn-lt"/>
                        </a:rPr>
                        <a:t>CPS ≥ 10</a:t>
                      </a: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7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dirty="0" err="1">
                          <a:effectLst/>
                          <a:latin typeface="+mn-lt"/>
                        </a:rPr>
                        <a:t>Câncer</a:t>
                      </a:r>
                      <a:r>
                        <a:rPr lang="en-US" sz="2400" dirty="0">
                          <a:effectLst/>
                          <a:latin typeface="+mn-lt"/>
                        </a:rPr>
                        <a:t> de</a:t>
                      </a:r>
                      <a:r>
                        <a:rPr lang="en-US" sz="2400" baseline="0" dirty="0">
                          <a:effectLst/>
                          <a:latin typeface="+mn-lt"/>
                        </a:rPr>
                        <a:t> mama </a:t>
                      </a:r>
                      <a:r>
                        <a:rPr lang="en-US" sz="2400" baseline="0" dirty="0" err="1">
                          <a:effectLst/>
                          <a:latin typeface="+mn-lt"/>
                        </a:rPr>
                        <a:t>triplo</a:t>
                      </a:r>
                      <a:r>
                        <a:rPr lang="en-US" sz="24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+mn-lt"/>
                        </a:rPr>
                        <a:t>negativo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  <a:latin typeface="+mn-lt"/>
                        </a:rPr>
                        <a:t>CPS ≥ 10</a:t>
                      </a: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8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dirty="0" err="1">
                          <a:effectLst/>
                          <a:latin typeface="+mn-lt"/>
                        </a:rPr>
                        <a:t>Cabeça</a:t>
                      </a:r>
                      <a:r>
                        <a:rPr lang="en-US" sz="2400" dirty="0">
                          <a:effectLst/>
                          <a:latin typeface="+mn-lt"/>
                        </a:rPr>
                        <a:t> e </a:t>
                      </a:r>
                      <a:r>
                        <a:rPr lang="en-US" sz="2400" dirty="0" err="1">
                          <a:effectLst/>
                          <a:latin typeface="+mn-lt"/>
                        </a:rPr>
                        <a:t>pescoço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  <a:latin typeface="+mn-lt"/>
                        </a:rPr>
                        <a:t>CPS ≥ 1</a:t>
                      </a: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6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dirty="0" err="1">
                          <a:effectLst/>
                          <a:latin typeface="+mn-lt"/>
                        </a:rPr>
                        <a:t>Câncer</a:t>
                      </a:r>
                      <a:r>
                        <a:rPr lang="en-US" sz="2400" baseline="0" dirty="0">
                          <a:effectLst/>
                          <a:latin typeface="+mn-lt"/>
                        </a:rPr>
                        <a:t> cervical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  <a:latin typeface="+mn-lt"/>
                        </a:rPr>
                        <a:t>CPS ≥ 1</a:t>
                      </a: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278431"/>
              </p:ext>
            </p:extLst>
          </p:nvPr>
        </p:nvGraphicFramePr>
        <p:xfrm>
          <a:off x="2625437" y="3197225"/>
          <a:ext cx="6788727" cy="511653"/>
        </p:xfrm>
        <a:graphic>
          <a:graphicData uri="http://schemas.openxmlformats.org/drawingml/2006/table">
            <a:tbl>
              <a:tblPr/>
              <a:tblGrid>
                <a:gridCol w="3906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1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6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dirty="0">
                          <a:effectLst/>
                          <a:latin typeface="+mn-lt"/>
                        </a:rPr>
                        <a:t>Carcinoma </a:t>
                      </a:r>
                      <a:r>
                        <a:rPr lang="en-US" sz="2400" dirty="0" err="1">
                          <a:effectLst/>
                          <a:latin typeface="+mn-lt"/>
                        </a:rPr>
                        <a:t>urotelial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  <a:latin typeface="+mn-lt"/>
                        </a:rPr>
                        <a:t>CPS ≥ 10</a:t>
                      </a: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220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8764" y="0"/>
            <a:ext cx="11693236" cy="956958"/>
          </a:xfrm>
        </p:spPr>
        <p:txBody>
          <a:bodyPr>
            <a:normAutofit/>
          </a:bodyPr>
          <a:lstStyle/>
          <a:p>
            <a:r>
              <a:rPr lang="pt-BR" sz="4800" dirty="0">
                <a:solidFill>
                  <a:srgbClr val="0631BA"/>
                </a:solidFill>
                <a:latin typeface="+mn-lt"/>
              </a:rPr>
              <a:t>Câncer de Mama Triplo Negativo- HE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670" y="1330299"/>
            <a:ext cx="7660894" cy="5278319"/>
          </a:xfrm>
          <a:prstGeom prst="rect">
            <a:avLst/>
          </a:prstGeom>
        </p:spPr>
      </p:pic>
      <p:sp>
        <p:nvSpPr>
          <p:cNvPr id="6" name="Subtítulo 2"/>
          <p:cNvSpPr txBox="1">
            <a:spLocks/>
          </p:cNvSpPr>
          <p:nvPr/>
        </p:nvSpPr>
        <p:spPr>
          <a:xfrm>
            <a:off x="9074726" y="6012873"/>
            <a:ext cx="872837" cy="353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/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3932636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6884" y="350396"/>
            <a:ext cx="10858233" cy="810754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597478" y="1743040"/>
            <a:ext cx="11275868" cy="4255978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sz="2800" dirty="0"/>
              <a:t>Helenice </a:t>
            </a:r>
            <a:r>
              <a:rPr lang="pt-BR" sz="2800" dirty="0" err="1"/>
              <a:t>Gobbi</a:t>
            </a:r>
            <a:r>
              <a:rPr lang="pt-BR" sz="2800" dirty="0"/>
              <a:t>, CRM-MG 14699, participo </a:t>
            </a:r>
            <a:r>
              <a:rPr lang="pt-BR" altLang="en-US" sz="2800" dirty="0"/>
              <a:t>como palestrante em reuniões científicas das empresas </a:t>
            </a:r>
            <a:r>
              <a:rPr lang="pt-BR" altLang="en-US" sz="2800" dirty="0" err="1"/>
              <a:t>Agilent</a:t>
            </a:r>
            <a:r>
              <a:rPr lang="pt-BR" altLang="en-US" sz="2800" dirty="0"/>
              <a:t>, Roche, AstraZeneca e </a:t>
            </a:r>
            <a:r>
              <a:rPr lang="pt-BR" altLang="en-US" sz="2800" dirty="0" err="1"/>
              <a:t>Daichii-Sankyo</a:t>
            </a:r>
            <a:r>
              <a:rPr lang="pt-BR" altLang="en-US" sz="2800" dirty="0"/>
              <a:t>.</a:t>
            </a:r>
          </a:p>
          <a:p>
            <a:pPr marL="457200" lvl="0" indent="-45720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altLang="en-US" sz="2800" dirty="0"/>
              <a:t>Não possuo ações destas empresas </a:t>
            </a:r>
          </a:p>
          <a:p>
            <a:pPr marL="457200" lvl="0" indent="-45720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altLang="en-US" sz="2800" dirty="0"/>
              <a:t>Não tenho conflitos financeiros a declarar</a:t>
            </a:r>
            <a:endParaRPr lang="pt-BR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pt-BR" sz="4800" dirty="0"/>
          </a:p>
          <a:p>
            <a:pPr marL="342900" indent="-342900">
              <a:lnSpc>
                <a:spcPts val="2667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Exigência da RDC Nº 96/08 da ANVISA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pt-BR" sz="66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16" y="1127275"/>
            <a:ext cx="4348169" cy="3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62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85" y="1482438"/>
            <a:ext cx="5839912" cy="4823005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60219" y="110836"/>
            <a:ext cx="11693236" cy="95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>
                <a:solidFill>
                  <a:srgbClr val="0070C0"/>
                </a:solidFill>
                <a:latin typeface="+mn-lt"/>
              </a:rPr>
              <a:t>Câncer de Mama triplo negativo - HE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116" y="1468585"/>
            <a:ext cx="5945484" cy="484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18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63" y="1387131"/>
            <a:ext cx="7661563" cy="5164997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87927" y="235527"/>
            <a:ext cx="11693236" cy="7897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0631BA"/>
                </a:solidFill>
                <a:latin typeface="+mn-lt"/>
              </a:rPr>
              <a:t>Câncer de mama triplo negativo- lâmina corada com reagente-controle negativo</a:t>
            </a:r>
          </a:p>
        </p:txBody>
      </p:sp>
    </p:spTree>
    <p:extLst>
      <p:ext uri="{BB962C8B-B14F-4D97-AF65-F5344CB8AC3E}">
        <p14:creationId xmlns:p14="http://schemas.microsoft.com/office/powerpoint/2010/main" val="2017677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" y="5919352"/>
            <a:ext cx="11720945" cy="841666"/>
          </a:xfrm>
        </p:spPr>
        <p:txBody>
          <a:bodyPr>
            <a:noAutofit/>
          </a:bodyPr>
          <a:lstStyle/>
          <a:p>
            <a:r>
              <a:rPr lang="pt-BR" sz="2800" dirty="0"/>
              <a:t>Amostra adequada &gt; 100 células tumorais viáveis: PD-L1 positivo nas células tumorais e inflamatórias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181" y="1098426"/>
            <a:ext cx="6874546" cy="4642340"/>
          </a:xfrm>
          <a:prstGeom prst="rect">
            <a:avLst/>
          </a:prstGeom>
        </p:spPr>
      </p:pic>
      <p:sp>
        <p:nvSpPr>
          <p:cNvPr id="6" name="Título 1"/>
          <p:cNvSpPr txBox="1">
            <a:spLocks noGrp="1"/>
          </p:cNvSpPr>
          <p:nvPr>
            <p:ph type="ctrTitle"/>
          </p:nvPr>
        </p:nvSpPr>
        <p:spPr>
          <a:xfrm>
            <a:off x="124691" y="246063"/>
            <a:ext cx="11831782" cy="6683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0070C0"/>
                </a:solidFill>
                <a:latin typeface="+mn-lt"/>
              </a:rPr>
              <a:t>Câncer de Mama Triplo Negativo corado pelo PD-L1</a:t>
            </a:r>
          </a:p>
        </p:txBody>
      </p:sp>
    </p:spTree>
    <p:extLst>
      <p:ext uri="{BB962C8B-B14F-4D97-AF65-F5344CB8AC3E}">
        <p14:creationId xmlns:p14="http://schemas.microsoft.com/office/powerpoint/2010/main" val="2347629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1673" y="245541"/>
            <a:ext cx="11859491" cy="668859"/>
          </a:xfrm>
        </p:spPr>
        <p:txBody>
          <a:bodyPr>
            <a:noAutofit/>
          </a:bodyPr>
          <a:lstStyle/>
          <a:p>
            <a:r>
              <a:rPr lang="pt-BR" sz="4400" dirty="0">
                <a:solidFill>
                  <a:srgbClr val="0631BA"/>
                </a:solidFill>
                <a:latin typeface="+mn-lt"/>
              </a:rPr>
              <a:t>Câncer de mama triplo negativo corado pelo PD-L1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7819" y="6307280"/>
            <a:ext cx="11873345" cy="439883"/>
          </a:xfrm>
        </p:spPr>
        <p:txBody>
          <a:bodyPr>
            <a:noAutofit/>
          </a:bodyPr>
          <a:lstStyle/>
          <a:p>
            <a:r>
              <a:rPr lang="pt-BR" sz="2300" dirty="0"/>
              <a:t>PD-L1 positivo nas células tumorais e inflamatórias mononucleadas associadas ao tumor CPS= 90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28" y="1079843"/>
            <a:ext cx="7509163" cy="508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40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3965" y="125404"/>
            <a:ext cx="11831782" cy="1010669"/>
          </a:xfrm>
        </p:spPr>
        <p:txBody>
          <a:bodyPr>
            <a:noAutofit/>
          </a:bodyPr>
          <a:lstStyle/>
          <a:p>
            <a:r>
              <a:rPr lang="pt-BR" sz="3600" dirty="0">
                <a:solidFill>
                  <a:srgbClr val="0631BA"/>
                </a:solidFill>
                <a:latin typeface="+mn-lt"/>
              </a:rPr>
              <a:t>Coloração positiva para PD-L1 células tumorais e células imunes associadas ao tumor (CPS= 90)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" y="1773381"/>
            <a:ext cx="5708073" cy="447501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309" y="1730514"/>
            <a:ext cx="6000420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42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801" y="333224"/>
            <a:ext cx="11748654" cy="608885"/>
          </a:xfrm>
        </p:spPr>
        <p:txBody>
          <a:bodyPr>
            <a:normAutofit fontScale="90000"/>
          </a:bodyPr>
          <a:lstStyle/>
          <a:p>
            <a:r>
              <a:rPr lang="pt-BR" sz="4800" dirty="0">
                <a:solidFill>
                  <a:srgbClr val="0631BA"/>
                </a:solidFill>
                <a:latin typeface="+mn-lt"/>
              </a:rPr>
              <a:t>Câncer de mama triplo negativo corado pelo PD-L1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40328" y="6248446"/>
            <a:ext cx="11651672" cy="381239"/>
          </a:xfrm>
        </p:spPr>
        <p:txBody>
          <a:bodyPr>
            <a:noAutofit/>
          </a:bodyPr>
          <a:lstStyle/>
          <a:p>
            <a:r>
              <a:rPr lang="pt-BR" sz="2800" dirty="0"/>
              <a:t>PD-L1 positivo nas células inflamatórias mononucleadas associadas ao tumor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427" y="1324020"/>
            <a:ext cx="7764318" cy="47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46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96082" y="277805"/>
            <a:ext cx="9936935" cy="719722"/>
          </a:xfrm>
        </p:spPr>
        <p:txBody>
          <a:bodyPr>
            <a:normAutofit fontScale="90000"/>
          </a:bodyPr>
          <a:lstStyle/>
          <a:p>
            <a:r>
              <a:rPr lang="pt-BR" sz="4800" dirty="0">
                <a:solidFill>
                  <a:srgbClr val="0631BA"/>
                </a:solidFill>
                <a:latin typeface="+mn-lt"/>
              </a:rPr>
              <a:t>CCE - Cabeça e Pescoço- Caso 1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255" y="1334026"/>
            <a:ext cx="7565210" cy="4858956"/>
          </a:xfrm>
          <a:prstGeom prst="rect">
            <a:avLst/>
          </a:prstGeom>
        </p:spPr>
      </p:pic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8630243" y="5583427"/>
            <a:ext cx="790847" cy="381239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HE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32509" y="6262255"/>
            <a:ext cx="1143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Amostra adequada, sem autólise, com mais de 100 células tumorais viáveis</a:t>
            </a:r>
          </a:p>
        </p:txBody>
      </p:sp>
    </p:spTree>
    <p:extLst>
      <p:ext uri="{BB962C8B-B14F-4D97-AF65-F5344CB8AC3E}">
        <p14:creationId xmlns:p14="http://schemas.microsoft.com/office/powerpoint/2010/main" val="1945445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37438" y="162414"/>
            <a:ext cx="9144000" cy="668859"/>
          </a:xfrm>
        </p:spPr>
        <p:txBody>
          <a:bodyPr>
            <a:noAutofit/>
          </a:bodyPr>
          <a:lstStyle/>
          <a:p>
            <a:r>
              <a:rPr lang="pt-BR" sz="4400" dirty="0">
                <a:solidFill>
                  <a:srgbClr val="0631BA"/>
                </a:solidFill>
                <a:latin typeface="+mn-lt"/>
              </a:rPr>
              <a:t>CCE de Cabeça e Pescoço- Caso 1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778" y="928253"/>
            <a:ext cx="7431547" cy="493222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008910" y="6026727"/>
            <a:ext cx="7841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Células tumorais associadas ao tumor</a:t>
            </a:r>
          </a:p>
        </p:txBody>
      </p:sp>
    </p:spTree>
    <p:extLst>
      <p:ext uri="{BB962C8B-B14F-4D97-AF65-F5344CB8AC3E}">
        <p14:creationId xmlns:p14="http://schemas.microsoft.com/office/powerpoint/2010/main" val="1276029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9938" y="236243"/>
            <a:ext cx="9144000" cy="567321"/>
          </a:xfrm>
        </p:spPr>
        <p:txBody>
          <a:bodyPr>
            <a:noAutofit/>
          </a:bodyPr>
          <a:lstStyle/>
          <a:p>
            <a:r>
              <a:rPr lang="pt-BR" sz="4400" dirty="0">
                <a:solidFill>
                  <a:srgbClr val="0631BA"/>
                </a:solidFill>
                <a:latin typeface="+mn-lt"/>
              </a:rPr>
              <a:t>CCE Cabeça e Pescoço - Caso 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44083" y="6014592"/>
            <a:ext cx="9144000" cy="381239"/>
          </a:xfrm>
        </p:spPr>
        <p:txBody>
          <a:bodyPr>
            <a:noAutofit/>
          </a:bodyPr>
          <a:lstStyle/>
          <a:p>
            <a:r>
              <a:rPr lang="pt-BR" sz="3200" dirty="0"/>
              <a:t>Lâmina corada com reagente-controle negativo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997" y="959773"/>
            <a:ext cx="7581168" cy="496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9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7818" y="289123"/>
            <a:ext cx="11845637" cy="668859"/>
          </a:xfrm>
        </p:spPr>
        <p:txBody>
          <a:bodyPr>
            <a:noAutofit/>
          </a:bodyPr>
          <a:lstStyle/>
          <a:p>
            <a:r>
              <a:rPr lang="pt-BR" sz="4400" dirty="0">
                <a:solidFill>
                  <a:srgbClr val="0631BA"/>
                </a:solidFill>
                <a:latin typeface="+mn-lt"/>
              </a:rPr>
              <a:t>CCE Cabeça e Pescoço- Caso 1- corado pelo PD-L1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6255" y="5822371"/>
            <a:ext cx="11831781" cy="910937"/>
          </a:xfrm>
        </p:spPr>
        <p:txBody>
          <a:bodyPr>
            <a:noAutofit/>
          </a:bodyPr>
          <a:lstStyle/>
          <a:p>
            <a:r>
              <a:rPr lang="pt-BR" sz="3200" dirty="0"/>
              <a:t>PD-L1 </a:t>
            </a:r>
            <a:r>
              <a:rPr lang="pt-BR" sz="3200" u="sng" dirty="0"/>
              <a:t>negativo</a:t>
            </a:r>
            <a:r>
              <a:rPr lang="pt-BR" sz="3200" dirty="0"/>
              <a:t> nas células tumorais e células inflamatórias associadas ao tumor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197" y="1228065"/>
            <a:ext cx="6621937" cy="447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39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6884" y="350396"/>
            <a:ext cx="10858233" cy="810754"/>
          </a:xfrm>
        </p:spPr>
        <p:txBody>
          <a:bodyPr/>
          <a:lstStyle/>
          <a:p>
            <a:r>
              <a:rPr lang="pt-BR" sz="4800" dirty="0"/>
              <a:t>Objetivos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292678" y="1853876"/>
            <a:ext cx="11705358" cy="4255978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sz="3600" dirty="0"/>
              <a:t>Discutir a aplicação do Escore Positivo Combinado/ </a:t>
            </a:r>
            <a:r>
              <a:rPr lang="pt-BR" sz="3600" dirty="0" err="1"/>
              <a:t>Combined</a:t>
            </a:r>
            <a:r>
              <a:rPr lang="pt-BR" sz="3600" dirty="0"/>
              <a:t> Positive Score (CPS) na avaliação do ensaio </a:t>
            </a:r>
            <a:r>
              <a:rPr lang="pt-BR" sz="3600" dirty="0" err="1"/>
              <a:t>imuno-histoquímico</a:t>
            </a:r>
            <a:r>
              <a:rPr lang="pt-BR" sz="3600" dirty="0"/>
              <a:t> (IHQ) PD-L1 IHC 22C3 </a:t>
            </a:r>
            <a:r>
              <a:rPr lang="pt-BR" sz="3600" dirty="0" err="1"/>
              <a:t>pharmDx</a:t>
            </a:r>
            <a:r>
              <a:rPr lang="pt-BR" sz="3600" dirty="0"/>
              <a:t> da </a:t>
            </a:r>
            <a:r>
              <a:rPr lang="pt-BR" sz="3600" dirty="0" err="1"/>
              <a:t>Agilent</a:t>
            </a:r>
            <a:endParaRPr lang="pt-BR" sz="36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altLang="en-US" sz="3600" dirty="0"/>
              <a:t>Desmistificar e simplificar a abordagem do CPS para que os patologistas possam ter confiança na avaliação do ensaio e aplicar o algoritmo com confiança em amostras de diferentes tumores</a:t>
            </a:r>
            <a:endParaRPr lang="pt-BR" sz="80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16" y="1127275"/>
            <a:ext cx="4348169" cy="3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80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07948" y="148559"/>
            <a:ext cx="9144000" cy="668859"/>
          </a:xfrm>
        </p:spPr>
        <p:txBody>
          <a:bodyPr>
            <a:noAutofit/>
          </a:bodyPr>
          <a:lstStyle/>
          <a:p>
            <a:r>
              <a:rPr lang="pt-BR" sz="4800" dirty="0">
                <a:solidFill>
                  <a:srgbClr val="0631BA"/>
                </a:solidFill>
                <a:latin typeface="+mn-lt"/>
              </a:rPr>
              <a:t>CCE Cabeça e Pescoço- Caso 2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383" y="940590"/>
            <a:ext cx="7410494" cy="5086137"/>
          </a:xfrm>
          <a:prstGeom prst="rect">
            <a:avLst/>
          </a:prstGeom>
        </p:spPr>
      </p:pic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52400" y="6289820"/>
            <a:ext cx="11901054" cy="388070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Amostra adequada com &gt;100 células tumorais viáveis, sem autólise ou artefatos</a:t>
            </a: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8649411" y="5569527"/>
            <a:ext cx="633134" cy="359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dirty="0"/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1121103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86820" y="148559"/>
            <a:ext cx="9144000" cy="668859"/>
          </a:xfrm>
        </p:spPr>
        <p:txBody>
          <a:bodyPr>
            <a:noAutofit/>
          </a:bodyPr>
          <a:lstStyle/>
          <a:p>
            <a:r>
              <a:rPr lang="pt-BR" sz="4800" dirty="0">
                <a:solidFill>
                  <a:srgbClr val="0631BA"/>
                </a:solidFill>
                <a:latin typeface="+mn-lt"/>
              </a:rPr>
              <a:t>CCE - Cabeça e Pescoço- Caso 2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325" y="945556"/>
            <a:ext cx="7788548" cy="5075475"/>
          </a:xfrm>
          <a:prstGeom prst="rect">
            <a:avLst/>
          </a:prstGeom>
        </p:spPr>
      </p:pic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524000" y="6215929"/>
            <a:ext cx="9144000" cy="512762"/>
          </a:xfrm>
        </p:spPr>
        <p:txBody>
          <a:bodyPr>
            <a:normAutofit/>
          </a:bodyPr>
          <a:lstStyle/>
          <a:p>
            <a:r>
              <a:rPr lang="pt-BR" sz="2800" dirty="0"/>
              <a:t>Células inflamatórias mononucleadas associadas ao tumor</a:t>
            </a: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9162030" y="5527964"/>
            <a:ext cx="543848" cy="41717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HE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086156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07906" y="240228"/>
            <a:ext cx="9144000" cy="591045"/>
          </a:xfrm>
        </p:spPr>
        <p:txBody>
          <a:bodyPr>
            <a:normAutofit fontScale="90000"/>
          </a:bodyPr>
          <a:lstStyle/>
          <a:p>
            <a:r>
              <a:rPr lang="pt-BR" sz="4800" dirty="0">
                <a:solidFill>
                  <a:srgbClr val="0631BA"/>
                </a:solidFill>
                <a:latin typeface="+mn-lt"/>
              </a:rPr>
              <a:t>CCE - Cabeça e Pescoço – caso 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54482" y="6035883"/>
            <a:ext cx="9144000" cy="306083"/>
          </a:xfrm>
        </p:spPr>
        <p:txBody>
          <a:bodyPr>
            <a:noAutofit/>
          </a:bodyPr>
          <a:lstStyle/>
          <a:p>
            <a:r>
              <a:rPr lang="pt-BR" dirty="0"/>
              <a:t>Lâmina corada com reagente-controle negativo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928" y="1000565"/>
            <a:ext cx="7068211" cy="485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760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836" y="101683"/>
            <a:ext cx="11887200" cy="688026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rgbClr val="0631BA"/>
                </a:solidFill>
                <a:latin typeface="+mn-lt"/>
              </a:rPr>
              <a:t>CCE de Cabeça e Pescoço – caso 2- corado para PD-L1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836" y="6119011"/>
            <a:ext cx="11984182" cy="434189"/>
          </a:xfrm>
        </p:spPr>
        <p:txBody>
          <a:bodyPr>
            <a:noAutofit/>
          </a:bodyPr>
          <a:lstStyle/>
          <a:p>
            <a:r>
              <a:rPr lang="pt-BR" sz="2800" dirty="0"/>
              <a:t>Amostra adequada com &gt; 100 células tumorais viáveis, positivas para PD-L1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151" y="983673"/>
            <a:ext cx="8273483" cy="500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836" y="129392"/>
            <a:ext cx="11970328" cy="701881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rgbClr val="0631BA"/>
                </a:solidFill>
                <a:latin typeface="+mn-lt"/>
              </a:rPr>
              <a:t>CCE de Cabeça e Pescoço – caso 2 – corado pelo PD-L1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5971310"/>
            <a:ext cx="12067308" cy="526472"/>
          </a:xfrm>
        </p:spPr>
        <p:txBody>
          <a:bodyPr>
            <a:noAutofit/>
          </a:bodyPr>
          <a:lstStyle/>
          <a:p>
            <a:r>
              <a:rPr lang="pt-BR" sz="2800" dirty="0"/>
              <a:t>PD-L1 positivo nas membranas das células tumorais e nas células imunes CPS= 90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401" y="1023359"/>
            <a:ext cx="7224587" cy="474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29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9382" y="333224"/>
            <a:ext cx="11790218" cy="622740"/>
          </a:xfrm>
        </p:spPr>
        <p:txBody>
          <a:bodyPr>
            <a:noAutofit/>
          </a:bodyPr>
          <a:lstStyle/>
          <a:p>
            <a:r>
              <a:rPr lang="pt-BR" sz="4000" dirty="0">
                <a:solidFill>
                  <a:srgbClr val="0631BA"/>
                </a:solidFill>
                <a:latin typeface="+mn-lt"/>
              </a:rPr>
              <a:t>CCE de Cabeça e Pescoço – caso 2 corado pelo PD-L1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290010"/>
            <a:ext cx="12011891" cy="381239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Coloração </a:t>
            </a:r>
            <a:r>
              <a:rPr lang="pt-BR" dirty="0" err="1"/>
              <a:t>membranar</a:t>
            </a:r>
            <a:r>
              <a:rPr lang="pt-BR" dirty="0"/>
              <a:t> das células tumorais e citoplasmática e </a:t>
            </a:r>
            <a:r>
              <a:rPr lang="pt-BR" dirty="0" err="1"/>
              <a:t>membranar</a:t>
            </a:r>
            <a:r>
              <a:rPr lang="pt-BR" dirty="0"/>
              <a:t> das células imunes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807" y="1066800"/>
            <a:ext cx="7355938" cy="507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44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3047" y="0"/>
            <a:ext cx="11711835" cy="817418"/>
          </a:xfrm>
        </p:spPr>
        <p:txBody>
          <a:bodyPr>
            <a:normAutofit/>
          </a:bodyPr>
          <a:lstStyle/>
          <a:p>
            <a:r>
              <a:rPr lang="pt-BR" sz="4400" dirty="0" err="1">
                <a:solidFill>
                  <a:srgbClr val="0631BA"/>
                </a:solidFill>
                <a:latin typeface="+mn-lt"/>
              </a:rPr>
              <a:t>Adenocarcinoma</a:t>
            </a:r>
            <a:r>
              <a:rPr lang="pt-BR" sz="4400" dirty="0">
                <a:solidFill>
                  <a:srgbClr val="0631BA"/>
                </a:solidFill>
                <a:latin typeface="+mn-lt"/>
              </a:rPr>
              <a:t> da Junção </a:t>
            </a:r>
            <a:r>
              <a:rPr lang="pt-BR" sz="4400" dirty="0" err="1">
                <a:solidFill>
                  <a:srgbClr val="0631BA"/>
                </a:solidFill>
                <a:latin typeface="+mn-lt"/>
              </a:rPr>
              <a:t>Gastroesofágica</a:t>
            </a:r>
            <a:endParaRPr lang="pt-BR" sz="4400" dirty="0">
              <a:solidFill>
                <a:srgbClr val="0631BA"/>
              </a:solidFill>
              <a:latin typeface="+mn-l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341" y="969818"/>
            <a:ext cx="7657785" cy="5140037"/>
          </a:xfrm>
          <a:prstGeom prst="rect">
            <a:avLst/>
          </a:prstGeom>
        </p:spPr>
      </p:pic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290944" y="6220547"/>
            <a:ext cx="11693237" cy="526617"/>
          </a:xfrm>
        </p:spPr>
        <p:txBody>
          <a:bodyPr>
            <a:noAutofit/>
          </a:bodyPr>
          <a:lstStyle/>
          <a:p>
            <a:r>
              <a:rPr lang="pt-BR" dirty="0"/>
              <a:t>Amostra adequada, sem artefatos, sem autólise, com &gt;100 células tumorais invasivas viáveis</a:t>
            </a:r>
          </a:p>
        </p:txBody>
      </p:sp>
    </p:spTree>
    <p:extLst>
      <p:ext uri="{BB962C8B-B14F-4D97-AF65-F5344CB8AC3E}">
        <p14:creationId xmlns:p14="http://schemas.microsoft.com/office/powerpoint/2010/main" val="2293402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65342" y="111551"/>
            <a:ext cx="11661732" cy="775140"/>
          </a:xfrm>
        </p:spPr>
        <p:txBody>
          <a:bodyPr>
            <a:normAutofit/>
          </a:bodyPr>
          <a:lstStyle/>
          <a:p>
            <a:r>
              <a:rPr lang="pt-BR" sz="4800" dirty="0" err="1">
                <a:solidFill>
                  <a:srgbClr val="0631BA"/>
                </a:solidFill>
                <a:latin typeface="+mn-lt"/>
              </a:rPr>
              <a:t>Adenocarcinoma</a:t>
            </a:r>
            <a:r>
              <a:rPr lang="pt-BR" sz="4800" dirty="0">
                <a:solidFill>
                  <a:srgbClr val="0631BA"/>
                </a:solidFill>
                <a:latin typeface="+mn-lt"/>
              </a:rPr>
              <a:t> da Junção </a:t>
            </a:r>
            <a:r>
              <a:rPr lang="pt-BR" sz="4800" dirty="0" err="1">
                <a:solidFill>
                  <a:srgbClr val="0631BA"/>
                </a:solidFill>
                <a:latin typeface="+mn-lt"/>
              </a:rPr>
              <a:t>Gastroesofágica</a:t>
            </a:r>
            <a:endParaRPr lang="pt-BR" sz="4800" dirty="0">
              <a:solidFill>
                <a:srgbClr val="0631BA"/>
              </a:solidFill>
              <a:latin typeface="+mn-l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775" y="1301224"/>
            <a:ext cx="7263923" cy="487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75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942" y="333224"/>
            <a:ext cx="11661732" cy="956958"/>
          </a:xfrm>
        </p:spPr>
        <p:txBody>
          <a:bodyPr>
            <a:normAutofit/>
          </a:bodyPr>
          <a:lstStyle/>
          <a:p>
            <a:r>
              <a:rPr lang="pt-BR" sz="4800" dirty="0" err="1">
                <a:solidFill>
                  <a:srgbClr val="0631BA"/>
                </a:solidFill>
                <a:latin typeface="+mn-lt"/>
              </a:rPr>
              <a:t>Adenocarcinoma</a:t>
            </a:r>
            <a:r>
              <a:rPr lang="pt-BR" sz="4800" dirty="0">
                <a:solidFill>
                  <a:srgbClr val="0631BA"/>
                </a:solidFill>
                <a:latin typeface="+mn-lt"/>
              </a:rPr>
              <a:t> da Junção </a:t>
            </a:r>
            <a:r>
              <a:rPr lang="pt-BR" sz="4800" dirty="0" err="1">
                <a:solidFill>
                  <a:srgbClr val="0631BA"/>
                </a:solidFill>
                <a:latin typeface="+mn-lt"/>
              </a:rPr>
              <a:t>Gastroesofágica</a:t>
            </a:r>
            <a:endParaRPr lang="pt-BR" sz="4800" dirty="0">
              <a:solidFill>
                <a:srgbClr val="0631BA"/>
              </a:solidFill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6607" y="6083200"/>
            <a:ext cx="9144000" cy="381239"/>
          </a:xfrm>
        </p:spPr>
        <p:txBody>
          <a:bodyPr>
            <a:noAutofit/>
          </a:bodyPr>
          <a:lstStyle/>
          <a:p>
            <a:r>
              <a:rPr lang="pt-BR" sz="2800" dirty="0"/>
              <a:t>Lâmina corada com o reagente-controle negativo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784" y="1357745"/>
            <a:ext cx="6615092" cy="453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51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942" y="333224"/>
            <a:ext cx="11661732" cy="636594"/>
          </a:xfrm>
        </p:spPr>
        <p:txBody>
          <a:bodyPr>
            <a:normAutofit fontScale="90000"/>
          </a:bodyPr>
          <a:lstStyle/>
          <a:p>
            <a:r>
              <a:rPr lang="pt-BR" sz="4800" dirty="0" err="1">
                <a:solidFill>
                  <a:srgbClr val="0631BA"/>
                </a:solidFill>
                <a:latin typeface="+mn-lt"/>
              </a:rPr>
              <a:t>Adenocarcinoma</a:t>
            </a:r>
            <a:r>
              <a:rPr lang="pt-BR" sz="4800" dirty="0">
                <a:solidFill>
                  <a:srgbClr val="0631BA"/>
                </a:solidFill>
                <a:latin typeface="+mn-lt"/>
              </a:rPr>
              <a:t> da Junção </a:t>
            </a:r>
            <a:r>
              <a:rPr lang="pt-BR" sz="4800" dirty="0" err="1">
                <a:solidFill>
                  <a:srgbClr val="0631BA"/>
                </a:solidFill>
                <a:latin typeface="+mn-lt"/>
              </a:rPr>
              <a:t>Gastroesofágica</a:t>
            </a:r>
            <a:r>
              <a:rPr lang="pt-BR" sz="4800" dirty="0">
                <a:solidFill>
                  <a:srgbClr val="0631BA"/>
                </a:solidFill>
                <a:latin typeface="+mn-lt"/>
              </a:rPr>
              <a:t>- PD-L1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43989" y="6138618"/>
            <a:ext cx="10475174" cy="381239"/>
          </a:xfrm>
        </p:spPr>
        <p:txBody>
          <a:bodyPr>
            <a:noAutofit/>
          </a:bodyPr>
          <a:lstStyle/>
          <a:p>
            <a:r>
              <a:rPr lang="pt-BR" sz="3200" dirty="0"/>
              <a:t>Coloração positiva para PD-L1 em células imunes e tumorais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903" y="1126633"/>
            <a:ext cx="7042532" cy="469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59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313232" y="118928"/>
            <a:ext cx="11565227" cy="862011"/>
          </a:xfrm>
        </p:spPr>
        <p:txBody>
          <a:bodyPr>
            <a:normAutofit/>
          </a:bodyPr>
          <a:lstStyle/>
          <a:p>
            <a:pPr algn="ctr"/>
            <a:r>
              <a:rPr lang="es-ES" altLang="nl-BE" sz="4000" dirty="0" err="1">
                <a:solidFill>
                  <a:srgbClr val="2B1ED8"/>
                </a:solidFill>
                <a:latin typeface="+mn-lt"/>
              </a:rPr>
              <a:t>Via</a:t>
            </a:r>
            <a:r>
              <a:rPr lang="es-ES" altLang="nl-BE" sz="4000" dirty="0">
                <a:solidFill>
                  <a:srgbClr val="2B1ED8"/>
                </a:solidFill>
                <a:latin typeface="+mn-lt"/>
              </a:rPr>
              <a:t> PD-1 - PD-L1</a:t>
            </a:r>
            <a:endParaRPr lang="pt-BR" altLang="nl-BE" sz="4000" dirty="0">
              <a:solidFill>
                <a:srgbClr val="2B1ED8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232" y="4723325"/>
            <a:ext cx="11726059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180000"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s-ES" sz="2800" kern="0" dirty="0">
                <a:solidFill>
                  <a:sysClr val="windowText" lastClr="000000"/>
                </a:solidFill>
              </a:rPr>
              <a:t> </a:t>
            </a:r>
            <a:r>
              <a:rPr lang="pt-BR" sz="2800" kern="0" dirty="0">
                <a:solidFill>
                  <a:sysClr val="windowText" lastClr="000000"/>
                </a:solidFill>
              </a:rPr>
              <a:t>PD-L1 é expresso em células normais e PD-1 é expresso em linfócitos T citotóxicos.</a:t>
            </a:r>
          </a:p>
          <a:p>
            <a:pPr marL="180000" indent="-180000"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pt-BR" sz="2800" kern="0" dirty="0">
                <a:solidFill>
                  <a:sysClr val="windowText" lastClr="000000"/>
                </a:solidFill>
              </a:rPr>
              <a:t>A inativação das células T limita os danos ao tecido normal.</a:t>
            </a:r>
            <a:endParaRPr lang="es-ES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829548" y="6277596"/>
            <a:ext cx="2209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Fonte: </a:t>
            </a:r>
            <a:r>
              <a:rPr lang="pt-BR" sz="1600" dirty="0" err="1"/>
              <a:t>Agilent</a:t>
            </a:r>
            <a:endParaRPr lang="pt-BR" sz="1600" dirty="0"/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428" y="827759"/>
            <a:ext cx="7055954" cy="385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40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0651" y="153115"/>
            <a:ext cx="11661732" cy="650449"/>
          </a:xfrm>
        </p:spPr>
        <p:txBody>
          <a:bodyPr>
            <a:normAutofit fontScale="90000"/>
          </a:bodyPr>
          <a:lstStyle/>
          <a:p>
            <a:r>
              <a:rPr lang="pt-BR" sz="4400" dirty="0" err="1">
                <a:solidFill>
                  <a:srgbClr val="0631BA"/>
                </a:solidFill>
                <a:latin typeface="+mn-lt"/>
              </a:rPr>
              <a:t>Adenocarcinoma</a:t>
            </a:r>
            <a:r>
              <a:rPr lang="pt-BR" sz="4400" dirty="0">
                <a:solidFill>
                  <a:srgbClr val="0631BA"/>
                </a:solidFill>
                <a:latin typeface="+mn-lt"/>
              </a:rPr>
              <a:t> da Junção </a:t>
            </a:r>
            <a:r>
              <a:rPr lang="pt-BR" sz="4400" dirty="0" err="1">
                <a:solidFill>
                  <a:srgbClr val="0631BA"/>
                </a:solidFill>
                <a:latin typeface="+mn-lt"/>
              </a:rPr>
              <a:t>Gastroesofágica</a:t>
            </a:r>
            <a:endParaRPr lang="pt-BR" sz="4400" dirty="0">
              <a:solidFill>
                <a:srgbClr val="0631BA"/>
              </a:solidFill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5903090"/>
            <a:ext cx="11762509" cy="381239"/>
          </a:xfrm>
        </p:spPr>
        <p:txBody>
          <a:bodyPr>
            <a:noAutofit/>
          </a:bodyPr>
          <a:lstStyle/>
          <a:p>
            <a:r>
              <a:rPr lang="pt-BR" sz="3200" dirty="0"/>
              <a:t>Coloração positiva para PD-L1 em células imunes e algumas tumorais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123" y="983529"/>
            <a:ext cx="6889220" cy="472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368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942" y="333224"/>
            <a:ext cx="11661732" cy="490325"/>
          </a:xfrm>
        </p:spPr>
        <p:txBody>
          <a:bodyPr>
            <a:normAutofit fontScale="90000"/>
          </a:bodyPr>
          <a:lstStyle/>
          <a:p>
            <a:r>
              <a:rPr lang="pt-BR" sz="4400" dirty="0" err="1">
                <a:solidFill>
                  <a:srgbClr val="0631BA"/>
                </a:solidFill>
                <a:latin typeface="+mn-lt"/>
              </a:rPr>
              <a:t>Adenocarcinoma</a:t>
            </a:r>
            <a:r>
              <a:rPr lang="pt-BR" sz="4400" dirty="0">
                <a:solidFill>
                  <a:srgbClr val="0631BA"/>
                </a:solidFill>
                <a:latin typeface="+mn-lt"/>
              </a:rPr>
              <a:t> da Junção </a:t>
            </a:r>
            <a:r>
              <a:rPr lang="pt-BR" sz="4400" dirty="0" err="1">
                <a:solidFill>
                  <a:srgbClr val="0631BA"/>
                </a:solidFill>
                <a:latin typeface="+mn-lt"/>
              </a:rPr>
              <a:t>Gastroesofágica</a:t>
            </a:r>
            <a:endParaRPr lang="pt-BR" sz="4400" dirty="0">
              <a:solidFill>
                <a:srgbClr val="0631BA"/>
              </a:solidFill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8546" y="6055491"/>
            <a:ext cx="11914908" cy="497709"/>
          </a:xfrm>
        </p:spPr>
        <p:txBody>
          <a:bodyPr>
            <a:noAutofit/>
          </a:bodyPr>
          <a:lstStyle/>
          <a:p>
            <a:r>
              <a:rPr lang="pt-BR" sz="2800" dirty="0"/>
              <a:t>PD-L1 positivo em células imunes e na membrana das células tumorais- CPS=40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397" y="989804"/>
            <a:ext cx="6763746" cy="460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470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942" y="333224"/>
            <a:ext cx="11661732" cy="490325"/>
          </a:xfrm>
        </p:spPr>
        <p:txBody>
          <a:bodyPr>
            <a:normAutofit fontScale="90000"/>
          </a:bodyPr>
          <a:lstStyle/>
          <a:p>
            <a:r>
              <a:rPr lang="pt-BR" sz="4400" dirty="0" err="1">
                <a:solidFill>
                  <a:srgbClr val="0631BA"/>
                </a:solidFill>
                <a:latin typeface="+mn-lt"/>
              </a:rPr>
              <a:t>Adenocarcinoma</a:t>
            </a:r>
            <a:r>
              <a:rPr lang="pt-BR" sz="4400" dirty="0">
                <a:solidFill>
                  <a:srgbClr val="0631BA"/>
                </a:solidFill>
                <a:latin typeface="+mn-lt"/>
              </a:rPr>
              <a:t> da Junção </a:t>
            </a:r>
            <a:r>
              <a:rPr lang="pt-BR" sz="4400" dirty="0" err="1">
                <a:solidFill>
                  <a:srgbClr val="0631BA"/>
                </a:solidFill>
                <a:latin typeface="+mn-lt"/>
              </a:rPr>
              <a:t>Gastroesofágica</a:t>
            </a:r>
            <a:endParaRPr lang="pt-BR" sz="4400" dirty="0">
              <a:solidFill>
                <a:srgbClr val="0631BA"/>
              </a:solidFill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73480" y="6249455"/>
            <a:ext cx="9144000" cy="381239"/>
          </a:xfrm>
        </p:spPr>
        <p:txBody>
          <a:bodyPr>
            <a:noAutofit/>
          </a:bodyPr>
          <a:lstStyle/>
          <a:p>
            <a:r>
              <a:rPr lang="pt-BR" sz="2800" dirty="0"/>
              <a:t>PD-L1 positivo em células imunes e tumorais- CPS=40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626" y="906061"/>
            <a:ext cx="7953084" cy="52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769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942" y="333224"/>
            <a:ext cx="11661732" cy="490325"/>
          </a:xfrm>
        </p:spPr>
        <p:txBody>
          <a:bodyPr>
            <a:normAutofit fontScale="90000"/>
          </a:bodyPr>
          <a:lstStyle/>
          <a:p>
            <a:r>
              <a:rPr lang="pt-BR" sz="4400" dirty="0">
                <a:solidFill>
                  <a:srgbClr val="0631BA"/>
                </a:solidFill>
                <a:latin typeface="+mn-lt"/>
              </a:rPr>
              <a:t>Carcinoma </a:t>
            </a:r>
            <a:r>
              <a:rPr lang="pt-BR" sz="4400" dirty="0" err="1">
                <a:solidFill>
                  <a:srgbClr val="0631BA"/>
                </a:solidFill>
                <a:latin typeface="+mn-lt"/>
              </a:rPr>
              <a:t>urotelial</a:t>
            </a:r>
            <a:r>
              <a:rPr lang="pt-BR" sz="4400" dirty="0">
                <a:solidFill>
                  <a:srgbClr val="0631BA"/>
                </a:solidFill>
                <a:latin typeface="+mn-lt"/>
              </a:rPr>
              <a:t> – caso 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63880" y="6235600"/>
            <a:ext cx="10655284" cy="381239"/>
          </a:xfrm>
        </p:spPr>
        <p:txBody>
          <a:bodyPr>
            <a:noAutofit/>
          </a:bodyPr>
          <a:lstStyle/>
          <a:p>
            <a:r>
              <a:rPr lang="pt-BR" sz="2800" dirty="0"/>
              <a:t>Lâmina corada pela HE mostrando </a:t>
            </a:r>
            <a:r>
              <a:rPr lang="pt-BR" sz="2800" dirty="0" err="1"/>
              <a:t>adequacidade</a:t>
            </a:r>
            <a:r>
              <a:rPr lang="pt-BR" sz="2800" dirty="0"/>
              <a:t> da amostra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602" y="1200022"/>
            <a:ext cx="7572505" cy="490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42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942" y="333224"/>
            <a:ext cx="11661732" cy="490325"/>
          </a:xfrm>
        </p:spPr>
        <p:txBody>
          <a:bodyPr>
            <a:normAutofit fontScale="90000"/>
          </a:bodyPr>
          <a:lstStyle/>
          <a:p>
            <a:r>
              <a:rPr lang="pt-BR" sz="4400" dirty="0">
                <a:solidFill>
                  <a:srgbClr val="0631BA"/>
                </a:solidFill>
                <a:latin typeface="+mn-lt"/>
              </a:rPr>
              <a:t>Carcinoma </a:t>
            </a:r>
            <a:r>
              <a:rPr lang="pt-BR" sz="4400" dirty="0" err="1">
                <a:solidFill>
                  <a:srgbClr val="0631BA"/>
                </a:solidFill>
                <a:latin typeface="+mn-lt"/>
              </a:rPr>
              <a:t>urotelial</a:t>
            </a:r>
            <a:r>
              <a:rPr lang="pt-BR" sz="4400" dirty="0">
                <a:solidFill>
                  <a:srgbClr val="0631BA"/>
                </a:solidFill>
                <a:latin typeface="+mn-lt"/>
              </a:rPr>
              <a:t> – caso 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4691" y="6374145"/>
            <a:ext cx="11914909" cy="381239"/>
          </a:xfrm>
        </p:spPr>
        <p:txBody>
          <a:bodyPr>
            <a:noAutofit/>
          </a:bodyPr>
          <a:lstStyle/>
          <a:p>
            <a:r>
              <a:rPr lang="pt-BR" dirty="0"/>
              <a:t>&gt; 100 células tumorais e infiltrado inflamatório mononuclear associado ao tumor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411" y="928255"/>
            <a:ext cx="8068495" cy="524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797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942" y="333224"/>
            <a:ext cx="11661732" cy="490325"/>
          </a:xfrm>
        </p:spPr>
        <p:txBody>
          <a:bodyPr>
            <a:normAutofit fontScale="90000"/>
          </a:bodyPr>
          <a:lstStyle/>
          <a:p>
            <a:r>
              <a:rPr lang="pt-BR" sz="4400" dirty="0">
                <a:solidFill>
                  <a:srgbClr val="0631BA"/>
                </a:solidFill>
                <a:latin typeface="+mn-lt"/>
              </a:rPr>
              <a:t>Carcinoma </a:t>
            </a:r>
            <a:r>
              <a:rPr lang="pt-BR" sz="4400" dirty="0" err="1">
                <a:solidFill>
                  <a:srgbClr val="0631BA"/>
                </a:solidFill>
                <a:latin typeface="+mn-lt"/>
              </a:rPr>
              <a:t>urotelial</a:t>
            </a:r>
            <a:endParaRPr lang="pt-BR" sz="4400" dirty="0">
              <a:solidFill>
                <a:srgbClr val="0631BA"/>
              </a:solidFill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50571" y="6235600"/>
            <a:ext cx="9144000" cy="381239"/>
          </a:xfrm>
        </p:spPr>
        <p:txBody>
          <a:bodyPr>
            <a:noAutofit/>
          </a:bodyPr>
          <a:lstStyle/>
          <a:p>
            <a:r>
              <a:rPr lang="pt-BR" sz="2800" dirty="0"/>
              <a:t>Lâmina corada pelo reagente-controle negativo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033" y="934354"/>
            <a:ext cx="7618366" cy="522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323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942" y="333224"/>
            <a:ext cx="11661732" cy="490325"/>
          </a:xfrm>
        </p:spPr>
        <p:txBody>
          <a:bodyPr>
            <a:normAutofit fontScale="90000"/>
          </a:bodyPr>
          <a:lstStyle/>
          <a:p>
            <a:r>
              <a:rPr lang="pt-BR" sz="4400" dirty="0">
                <a:solidFill>
                  <a:srgbClr val="0631BA"/>
                </a:solidFill>
                <a:latin typeface="+mn-lt"/>
              </a:rPr>
              <a:t>Carcinoma </a:t>
            </a:r>
            <a:r>
              <a:rPr lang="pt-BR" sz="4400" dirty="0" err="1">
                <a:solidFill>
                  <a:srgbClr val="0631BA"/>
                </a:solidFill>
                <a:latin typeface="+mn-lt"/>
              </a:rPr>
              <a:t>urotelial</a:t>
            </a:r>
            <a:endParaRPr lang="pt-BR" sz="4400" dirty="0">
              <a:solidFill>
                <a:srgbClr val="0631BA"/>
              </a:solidFill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73480" y="6374145"/>
            <a:ext cx="9144000" cy="381239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PD-L1 positivo em células imunes e em células tumorais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968" y="966997"/>
            <a:ext cx="7670359" cy="52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971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942" y="208534"/>
            <a:ext cx="11661732" cy="490325"/>
          </a:xfrm>
        </p:spPr>
        <p:txBody>
          <a:bodyPr>
            <a:normAutofit fontScale="90000"/>
          </a:bodyPr>
          <a:lstStyle/>
          <a:p>
            <a:r>
              <a:rPr lang="pt-BR" sz="4400" dirty="0">
                <a:solidFill>
                  <a:srgbClr val="0631BA"/>
                </a:solidFill>
                <a:latin typeface="+mn-lt"/>
              </a:rPr>
              <a:t>Carcinoma </a:t>
            </a:r>
            <a:r>
              <a:rPr lang="pt-BR" sz="4400" dirty="0" err="1">
                <a:solidFill>
                  <a:srgbClr val="0631BA"/>
                </a:solidFill>
                <a:latin typeface="+mn-lt"/>
              </a:rPr>
              <a:t>urotelial</a:t>
            </a:r>
            <a:endParaRPr lang="pt-BR" sz="4400" dirty="0">
              <a:solidFill>
                <a:srgbClr val="0631BA"/>
              </a:solidFill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982" y="6013927"/>
            <a:ext cx="12095018" cy="705528"/>
          </a:xfrm>
        </p:spPr>
        <p:txBody>
          <a:bodyPr>
            <a:noAutofit/>
          </a:bodyPr>
          <a:lstStyle/>
          <a:p>
            <a:r>
              <a:rPr lang="pt-BR" dirty="0"/>
              <a:t>PD-L1 positivo em células imunes e positivo na membrana e citoplasma das células tumorais: CPS=90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294" y="862746"/>
            <a:ext cx="7305760" cy="509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1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942" y="333224"/>
            <a:ext cx="11661732" cy="490325"/>
          </a:xfrm>
        </p:spPr>
        <p:txBody>
          <a:bodyPr>
            <a:normAutofit fontScale="90000"/>
          </a:bodyPr>
          <a:lstStyle/>
          <a:p>
            <a:r>
              <a:rPr lang="pt-BR" sz="4400" dirty="0">
                <a:solidFill>
                  <a:srgbClr val="0631BA"/>
                </a:solidFill>
                <a:latin typeface="+mn-lt"/>
              </a:rPr>
              <a:t>Carcinoma </a:t>
            </a:r>
            <a:r>
              <a:rPr lang="pt-BR" sz="4400" dirty="0" err="1">
                <a:solidFill>
                  <a:srgbClr val="0631BA"/>
                </a:solidFill>
                <a:latin typeface="+mn-lt"/>
              </a:rPr>
              <a:t>urotelial</a:t>
            </a:r>
            <a:endParaRPr lang="pt-BR" sz="4400" dirty="0">
              <a:solidFill>
                <a:srgbClr val="0631BA"/>
              </a:solidFill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5528" y="6124763"/>
            <a:ext cx="11762508" cy="381239"/>
          </a:xfrm>
        </p:spPr>
        <p:txBody>
          <a:bodyPr>
            <a:noAutofit/>
          </a:bodyPr>
          <a:lstStyle/>
          <a:p>
            <a:r>
              <a:rPr lang="pt-BR" dirty="0"/>
              <a:t>PD-L1 positivo em células imunes e padrão granular no citoplasma das células tumorais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900" y="942109"/>
            <a:ext cx="7480130" cy="499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885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942" y="333224"/>
            <a:ext cx="11661732" cy="490325"/>
          </a:xfrm>
        </p:spPr>
        <p:txBody>
          <a:bodyPr>
            <a:normAutofit fontScale="90000"/>
          </a:bodyPr>
          <a:lstStyle/>
          <a:p>
            <a:r>
              <a:rPr lang="pt-BR" sz="4400" dirty="0">
                <a:solidFill>
                  <a:srgbClr val="0631BA"/>
                </a:solidFill>
                <a:latin typeface="+mn-lt"/>
              </a:rPr>
              <a:t>Carcinoma </a:t>
            </a:r>
            <a:r>
              <a:rPr lang="pt-BR" sz="4400" dirty="0" err="1">
                <a:solidFill>
                  <a:srgbClr val="0631BA"/>
                </a:solidFill>
                <a:latin typeface="+mn-lt"/>
              </a:rPr>
              <a:t>urotelial</a:t>
            </a:r>
            <a:endParaRPr lang="pt-BR" sz="4400" dirty="0">
              <a:solidFill>
                <a:srgbClr val="0631BA"/>
              </a:solidFill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01189" y="6277163"/>
            <a:ext cx="9144000" cy="381239"/>
          </a:xfrm>
        </p:spPr>
        <p:txBody>
          <a:bodyPr>
            <a:noAutofit/>
          </a:bodyPr>
          <a:lstStyle/>
          <a:p>
            <a:r>
              <a:rPr lang="pt-BR" dirty="0"/>
              <a:t>PD-L1 positivo em células imunes, citoplasmática e </a:t>
            </a:r>
            <a:r>
              <a:rPr lang="pt-BR" dirty="0" err="1"/>
              <a:t>membranar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961" y="1189973"/>
            <a:ext cx="7974594" cy="50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10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313232" y="118928"/>
            <a:ext cx="11565227" cy="862011"/>
          </a:xfrm>
        </p:spPr>
        <p:txBody>
          <a:bodyPr>
            <a:normAutofit/>
          </a:bodyPr>
          <a:lstStyle/>
          <a:p>
            <a:pPr algn="ctr"/>
            <a:r>
              <a:rPr lang="es-ES" altLang="nl-BE" sz="4000" dirty="0" err="1">
                <a:solidFill>
                  <a:srgbClr val="2B1ED8"/>
                </a:solidFill>
                <a:latin typeface="+mn-lt"/>
              </a:rPr>
              <a:t>Via</a:t>
            </a:r>
            <a:r>
              <a:rPr lang="es-ES" altLang="nl-BE" sz="4000" dirty="0">
                <a:solidFill>
                  <a:srgbClr val="2B1ED8"/>
                </a:solidFill>
                <a:latin typeface="+mn-lt"/>
              </a:rPr>
              <a:t> PD-1-PD-L1</a:t>
            </a:r>
            <a:endParaRPr lang="pt-BR" altLang="nl-BE" sz="4000" dirty="0">
              <a:solidFill>
                <a:srgbClr val="2B1ED8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669" y="4348578"/>
            <a:ext cx="11726059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180000"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pt-BR" sz="3200" kern="0" dirty="0">
                <a:solidFill>
                  <a:sysClr val="windowText" lastClr="000000"/>
                </a:solidFill>
              </a:rPr>
              <a:t> Células tumorais e células </a:t>
            </a:r>
            <a:r>
              <a:rPr lang="pt-BR" sz="3200" kern="0" dirty="0" err="1">
                <a:solidFill>
                  <a:sysClr val="windowText" lastClr="000000"/>
                </a:solidFill>
              </a:rPr>
              <a:t>estromais</a:t>
            </a:r>
            <a:r>
              <a:rPr lang="pt-BR" sz="3200" kern="0" dirty="0">
                <a:solidFill>
                  <a:sysClr val="windowText" lastClr="000000"/>
                </a:solidFill>
              </a:rPr>
              <a:t> </a:t>
            </a:r>
            <a:r>
              <a:rPr lang="pt-BR" sz="3200" kern="0" dirty="0" err="1">
                <a:solidFill>
                  <a:sysClr val="windowText" lastClr="000000"/>
                </a:solidFill>
              </a:rPr>
              <a:t>peritumorais</a:t>
            </a:r>
            <a:r>
              <a:rPr lang="pt-BR" sz="3200" kern="0" dirty="0">
                <a:solidFill>
                  <a:sysClr val="windowText" lastClr="000000"/>
                </a:solidFill>
              </a:rPr>
              <a:t> também podem expressar PD-L1</a:t>
            </a:r>
          </a:p>
          <a:p>
            <a:pPr marL="180000" indent="-180000"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pt-BR" sz="3200" kern="0" dirty="0">
                <a:solidFill>
                  <a:sysClr val="windowText" lastClr="000000"/>
                </a:solidFill>
              </a:rPr>
              <a:t> PD-L1 pode ser induzido em linfócitos ativados (T, B e NK), células endoteliais e outros tipos de células não malignas.</a:t>
            </a:r>
            <a:endParaRPr lang="es-ES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590194" y="6381120"/>
            <a:ext cx="1421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Fonte: </a:t>
            </a:r>
            <a:r>
              <a:rPr lang="pt-BR" sz="1600" dirty="0" err="1"/>
              <a:t>Agilent</a:t>
            </a:r>
            <a:endParaRPr lang="pt-BR" sz="16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837" y="755274"/>
            <a:ext cx="6941128" cy="358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518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0576" y="307571"/>
            <a:ext cx="11197244" cy="822960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rgbClr val="2B1ED8"/>
                </a:solidFill>
                <a:latin typeface="+mn-lt"/>
              </a:rPr>
              <a:t>Carcinoma papilar invasivo da mama - triplo negativo</a:t>
            </a:r>
            <a:endParaRPr lang="pt-BR" sz="3600" dirty="0">
              <a:latin typeface="+mn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05" y="1862051"/>
            <a:ext cx="3498359" cy="349394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589" y="1862052"/>
            <a:ext cx="3387611" cy="349731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003" y="1862052"/>
            <a:ext cx="3280305" cy="3493948"/>
          </a:xfrm>
          <a:prstGeom prst="rect">
            <a:avLst/>
          </a:prstGeom>
        </p:spPr>
      </p:pic>
      <p:sp>
        <p:nvSpPr>
          <p:cNvPr id="7" name="Subtítulo 2"/>
          <p:cNvSpPr>
            <a:spLocks noGrp="1"/>
          </p:cNvSpPr>
          <p:nvPr>
            <p:ph type="subTitle" idx="1"/>
          </p:nvPr>
        </p:nvSpPr>
        <p:spPr>
          <a:xfrm>
            <a:off x="1316481" y="5399128"/>
            <a:ext cx="1313405" cy="374446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HE</a:t>
            </a: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4743796" y="5452777"/>
            <a:ext cx="2164080" cy="37444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Controle negativo</a:t>
            </a: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8701504" y="5375557"/>
            <a:ext cx="1313405" cy="3744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PD-L1</a:t>
            </a:r>
          </a:p>
        </p:txBody>
      </p:sp>
    </p:spTree>
    <p:extLst>
      <p:ext uri="{BB962C8B-B14F-4D97-AF65-F5344CB8AC3E}">
        <p14:creationId xmlns:p14="http://schemas.microsoft.com/office/powerpoint/2010/main" val="7968658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14452" y="831272"/>
            <a:ext cx="1584960" cy="573579"/>
          </a:xfrm>
        </p:spPr>
        <p:txBody>
          <a:bodyPr>
            <a:normAutofit fontScale="90000"/>
          </a:bodyPr>
          <a:lstStyle/>
          <a:p>
            <a:r>
              <a:rPr lang="pt-BR" sz="4000" dirty="0">
                <a:latin typeface="+mn-lt"/>
              </a:rPr>
              <a:t>HE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7" y="1521374"/>
            <a:ext cx="5660423" cy="379247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909" y="1516999"/>
            <a:ext cx="6131801" cy="3792477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727470" y="719122"/>
            <a:ext cx="6242091" cy="7978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800" dirty="0">
              <a:latin typeface="+mn-lt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727470" y="542599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800" dirty="0"/>
              <a:t>Observe o pigmento de hemosiderina nos focos de hemorragia.</a:t>
            </a:r>
            <a:endParaRPr lang="pt-BR" sz="2800" dirty="0"/>
          </a:p>
        </p:txBody>
      </p:sp>
      <p:sp>
        <p:nvSpPr>
          <p:cNvPr id="7" name="Retângulo 6"/>
          <p:cNvSpPr/>
          <p:nvPr/>
        </p:nvSpPr>
        <p:spPr>
          <a:xfrm>
            <a:off x="6423314" y="761739"/>
            <a:ext cx="4934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/>
              <a:t>Controle negativo</a:t>
            </a:r>
            <a:endParaRPr lang="pt-BR" sz="3200" dirty="0"/>
          </a:p>
        </p:txBody>
      </p:sp>
      <p:sp>
        <p:nvSpPr>
          <p:cNvPr id="8" name="Retângulo 7"/>
          <p:cNvSpPr/>
          <p:nvPr/>
        </p:nvSpPr>
        <p:spPr>
          <a:xfrm>
            <a:off x="1689340" y="0"/>
            <a:ext cx="8814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rgbClr val="2B1ED8"/>
                </a:solidFill>
              </a:rPr>
              <a:t>Carcinoma papilar invasivo da mama triplo negativo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37507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7CAC4BE4-394F-D54D-BC2F-E6ACEC168F98}"/>
              </a:ext>
            </a:extLst>
          </p:cNvPr>
          <p:cNvSpPr txBox="1"/>
          <p:nvPr/>
        </p:nvSpPr>
        <p:spPr>
          <a:xfrm>
            <a:off x="7534102" y="216244"/>
            <a:ext cx="2635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PD-L1 -22C3</a:t>
            </a:r>
            <a:endParaRPr lang="pt-BR" sz="3600" b="1" dirty="0">
              <a:solidFill>
                <a:srgbClr val="2B1ED8"/>
              </a:solidFill>
              <a:latin typeface="+mj-lt"/>
              <a:ea typeface="Century Gothic" charset="0"/>
              <a:cs typeface="Segoe UI" panose="020B0502040204020203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55" y="779448"/>
            <a:ext cx="5014667" cy="507126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133" y="834866"/>
            <a:ext cx="5002902" cy="507126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7CAC4BE4-394F-D54D-BC2F-E6ACEC168F98}"/>
              </a:ext>
            </a:extLst>
          </p:cNvPr>
          <p:cNvSpPr txBox="1"/>
          <p:nvPr/>
        </p:nvSpPr>
        <p:spPr>
          <a:xfrm>
            <a:off x="1601784" y="119261"/>
            <a:ext cx="2635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HE</a:t>
            </a:r>
            <a:endParaRPr lang="pt-BR" sz="3600" b="1" dirty="0">
              <a:solidFill>
                <a:srgbClr val="2B1ED8"/>
              </a:solidFill>
              <a:latin typeface="+mj-lt"/>
              <a:ea typeface="Century Gothic" charset="0"/>
              <a:cs typeface="Segoe UI" panose="020B0502040204020203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181601" y="5892277"/>
            <a:ext cx="7010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/>
              <a:t>Coloração</a:t>
            </a:r>
            <a:r>
              <a:rPr lang="es-ES" sz="2400" dirty="0"/>
              <a:t> positiva </a:t>
            </a:r>
            <a:r>
              <a:rPr lang="es-ES" sz="2400" dirty="0" err="1"/>
              <a:t>nas</a:t>
            </a:r>
            <a:r>
              <a:rPr lang="es-ES" sz="2400" dirty="0"/>
              <a:t> áreas de hemorragia e necrose: hemosiderina </a:t>
            </a:r>
            <a:r>
              <a:rPr lang="es-ES" sz="2400" dirty="0" err="1"/>
              <a:t>ou</a:t>
            </a:r>
            <a:r>
              <a:rPr lang="es-ES" sz="2400" dirty="0"/>
              <a:t> </a:t>
            </a:r>
            <a:r>
              <a:rPr lang="es-ES" sz="2400" dirty="0" err="1"/>
              <a:t>coloração</a:t>
            </a:r>
            <a:r>
              <a:rPr lang="es-ES" sz="2400" dirty="0"/>
              <a:t> positiva para PD-L1?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2017054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26719" y="166400"/>
            <a:ext cx="11219412" cy="581745"/>
          </a:xfrm>
        </p:spPr>
        <p:txBody>
          <a:bodyPr>
            <a:normAutofit fontScale="90000"/>
          </a:bodyPr>
          <a:lstStyle/>
          <a:p>
            <a:r>
              <a:rPr lang="pt-BR" sz="4000" dirty="0">
                <a:solidFill>
                  <a:srgbClr val="2B1ED8"/>
                </a:solidFill>
                <a:latin typeface="+mn-lt"/>
              </a:rPr>
              <a:t>Lâmina corada pelo PD-L1 – </a:t>
            </a:r>
            <a:r>
              <a:rPr lang="pt-BR" sz="4000" dirty="0" err="1">
                <a:solidFill>
                  <a:srgbClr val="2B1ED8"/>
                </a:solidFill>
                <a:latin typeface="+mn-lt"/>
              </a:rPr>
              <a:t>Hemossiderina</a:t>
            </a:r>
            <a:r>
              <a:rPr lang="pt-BR" sz="4000" dirty="0">
                <a:solidFill>
                  <a:srgbClr val="2B1ED8"/>
                </a:solidFill>
                <a:latin typeface="+mn-lt"/>
              </a:rPr>
              <a:t> - CPS=0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82" y="854593"/>
            <a:ext cx="8201891" cy="5144579"/>
          </a:xfrm>
          <a:prstGeom prst="rect">
            <a:avLst/>
          </a:prstGeom>
        </p:spPr>
      </p:pic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0" y="6144413"/>
            <a:ext cx="12039599" cy="403167"/>
          </a:xfrm>
        </p:spPr>
        <p:txBody>
          <a:bodyPr>
            <a:noAutofit/>
          </a:bodyPr>
          <a:lstStyle/>
          <a:p>
            <a:r>
              <a:rPr lang="es-ES" sz="3200" dirty="0"/>
              <a:t>“</a:t>
            </a:r>
            <a:r>
              <a:rPr lang="es-ES" sz="3200" dirty="0" err="1"/>
              <a:t>Pitfall</a:t>
            </a:r>
            <a:r>
              <a:rPr lang="es-ES" sz="3200" dirty="0"/>
              <a:t>”: a </a:t>
            </a:r>
            <a:r>
              <a:rPr lang="es-ES" sz="3200" dirty="0" err="1"/>
              <a:t>hemossiderina</a:t>
            </a:r>
            <a:r>
              <a:rPr lang="es-ES" sz="3200" dirty="0"/>
              <a:t> pode ser confundida </a:t>
            </a:r>
            <a:r>
              <a:rPr lang="es-ES" sz="3200" dirty="0" err="1"/>
              <a:t>positividade</a:t>
            </a:r>
            <a:r>
              <a:rPr lang="es-ES" sz="3200" dirty="0"/>
              <a:t> para PD-L1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1611713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590" y="1296352"/>
            <a:ext cx="7500867" cy="4356302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374073" y="166400"/>
            <a:ext cx="11646131" cy="1052800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rgbClr val="2B1ED8"/>
                </a:solidFill>
                <a:latin typeface="+mn-lt"/>
              </a:rPr>
              <a:t>Esôfago – “</a:t>
            </a:r>
            <a:r>
              <a:rPr lang="pt-BR" sz="3200" dirty="0" err="1">
                <a:solidFill>
                  <a:srgbClr val="2B1ED8"/>
                </a:solidFill>
                <a:latin typeface="+mn-lt"/>
              </a:rPr>
              <a:t>Pitfall</a:t>
            </a:r>
            <a:r>
              <a:rPr lang="pt-BR" sz="3200" dirty="0">
                <a:solidFill>
                  <a:srgbClr val="2B1ED8"/>
                </a:solidFill>
                <a:latin typeface="+mn-lt"/>
              </a:rPr>
              <a:t>”- epitélio benigno e células inflamatórias associadas coradas para PD-L1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07818" y="5721927"/>
            <a:ext cx="11790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Excluir do numerador a coloração positiva em células benignas, em lesões benignas e em células imunes associadas, presentes na amostra. Se não houver positividade no tumor e nas células imunes associadas ao tumor o CPS=0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030691" y="5264727"/>
            <a:ext cx="187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</a:t>
            </a:r>
            <a:r>
              <a:rPr lang="pt-BR" dirty="0" err="1"/>
              <a:t>Agilent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31424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426719" y="166400"/>
            <a:ext cx="11219412" cy="637164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rgbClr val="2B1ED8"/>
                </a:solidFill>
                <a:latin typeface="+mn-lt"/>
              </a:rPr>
              <a:t>“</a:t>
            </a:r>
            <a:r>
              <a:rPr lang="pt-BR" sz="3600" dirty="0" err="1">
                <a:solidFill>
                  <a:srgbClr val="2B1ED8"/>
                </a:solidFill>
                <a:latin typeface="+mn-lt"/>
              </a:rPr>
              <a:t>Pitfall</a:t>
            </a:r>
            <a:r>
              <a:rPr lang="pt-BR" sz="3600" dirty="0">
                <a:solidFill>
                  <a:srgbClr val="2B1ED8"/>
                </a:solidFill>
                <a:latin typeface="+mn-lt"/>
              </a:rPr>
              <a:t>” - Coloração positiva em fibroblastos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35527" y="5652654"/>
            <a:ext cx="11790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Não incluir no numerador a coloração positiva para PD-L1 em fibroblastos </a:t>
            </a:r>
            <a:r>
              <a:rPr lang="pt-BR" sz="2800" dirty="0" err="1"/>
              <a:t>estromais</a:t>
            </a:r>
            <a:r>
              <a:rPr lang="pt-BR" sz="2800" dirty="0"/>
              <a:t> presentes na amostra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892145" y="5153891"/>
            <a:ext cx="187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</a:t>
            </a:r>
            <a:r>
              <a:rPr lang="pt-BR" dirty="0" err="1"/>
              <a:t>Agilent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132" y="1094510"/>
            <a:ext cx="7136940" cy="443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036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10772" y="5784948"/>
            <a:ext cx="11671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O </a:t>
            </a:r>
            <a:r>
              <a:rPr lang="es-ES" sz="2400" dirty="0" err="1"/>
              <a:t>website</a:t>
            </a:r>
            <a:r>
              <a:rPr lang="es-ES" sz="2400" dirty="0"/>
              <a:t> da </a:t>
            </a:r>
            <a:r>
              <a:rPr lang="es-ES" sz="2400" dirty="0" err="1"/>
              <a:t>Agilent</a:t>
            </a:r>
            <a:r>
              <a:rPr lang="es-ES" sz="2400" dirty="0"/>
              <a:t> (</a:t>
            </a:r>
            <a:r>
              <a:rPr lang="es-ES" sz="2400" dirty="0">
                <a:hlinkClick r:id="rId2"/>
              </a:rPr>
              <a:t>https://pathology-education.agilent.com/en/home.html</a:t>
            </a:r>
            <a:r>
              <a:rPr lang="es-ES" sz="2400" dirty="0"/>
              <a:t>) </a:t>
            </a:r>
            <a:r>
              <a:rPr lang="es-ES" sz="2400" dirty="0" err="1"/>
              <a:t>contém</a:t>
            </a:r>
            <a:r>
              <a:rPr lang="es-ES" sz="2400" dirty="0"/>
              <a:t> </a:t>
            </a:r>
            <a:r>
              <a:rPr lang="es-ES" sz="2400" dirty="0" err="1"/>
              <a:t>um</a:t>
            </a:r>
            <a:r>
              <a:rPr lang="es-ES" sz="2400" dirty="0"/>
              <a:t> portal educativo sobre PD-L1 </a:t>
            </a:r>
            <a:r>
              <a:rPr lang="es-ES" sz="2400" dirty="0" err="1"/>
              <a:t>com</a:t>
            </a:r>
            <a:r>
              <a:rPr lang="es-ES" sz="2400" dirty="0"/>
              <a:t> </a:t>
            </a:r>
            <a:r>
              <a:rPr lang="es-ES" sz="2400" dirty="0" err="1"/>
              <a:t>videoaulas</a:t>
            </a:r>
            <a:r>
              <a:rPr lang="es-ES" sz="2400" dirty="0"/>
              <a:t>, </a:t>
            </a:r>
            <a:r>
              <a:rPr lang="es-ES" sz="2400" dirty="0" err="1"/>
              <a:t>lâminas</a:t>
            </a:r>
            <a:r>
              <a:rPr lang="es-ES" sz="2400" dirty="0"/>
              <a:t> digitalizadas e atlas de </a:t>
            </a:r>
            <a:r>
              <a:rPr lang="es-ES" sz="2400" dirty="0" err="1"/>
              <a:t>colorações</a:t>
            </a:r>
            <a:endParaRPr lang="es-ES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825" y="1731818"/>
            <a:ext cx="5368483" cy="383770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7" y="138543"/>
            <a:ext cx="6470173" cy="400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708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995055" y="6192982"/>
            <a:ext cx="8963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631BA"/>
                </a:solidFill>
              </a:rPr>
              <a:t>https://pathology-education.agilent.com/en/home.html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21" y="309058"/>
            <a:ext cx="11621588" cy="4817126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43346" y="5142452"/>
            <a:ext cx="11748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Tutoriais e lâminas digitalizadas em níveis básico, intermediário e avançado, disponíveis para os interessados</a:t>
            </a:r>
          </a:p>
        </p:txBody>
      </p:sp>
    </p:spTree>
    <p:extLst>
      <p:ext uri="{BB962C8B-B14F-4D97-AF65-F5344CB8AC3E}">
        <p14:creationId xmlns:p14="http://schemas.microsoft.com/office/powerpoint/2010/main" val="32863873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obrigadA</a:t>
            </a:r>
            <a:r>
              <a:rPr lang="pt-BR" dirty="0"/>
              <a:t>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12" y="4038600"/>
            <a:ext cx="5239976" cy="41395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983695" y="4887483"/>
            <a:ext cx="4401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helenice.gobbi@uftm.edu.br</a:t>
            </a:r>
          </a:p>
        </p:txBody>
      </p:sp>
    </p:spTree>
    <p:extLst>
      <p:ext uri="{BB962C8B-B14F-4D97-AF65-F5344CB8AC3E}">
        <p14:creationId xmlns:p14="http://schemas.microsoft.com/office/powerpoint/2010/main" val="2003579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94745" y="6225681"/>
            <a:ext cx="49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Gong J. et al. J </a:t>
            </a:r>
            <a:r>
              <a:rPr lang="pt-BR" sz="2000" dirty="0" err="1"/>
              <a:t>ImmunoTherapy</a:t>
            </a:r>
            <a:r>
              <a:rPr lang="pt-BR" sz="2000" dirty="0"/>
              <a:t> </a:t>
            </a:r>
            <a:r>
              <a:rPr lang="pt-BR" sz="2000" dirty="0" err="1"/>
              <a:t>Cancer</a:t>
            </a:r>
            <a:r>
              <a:rPr lang="pt-BR" sz="2000" dirty="0"/>
              <a:t>, 2018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618" y="113207"/>
            <a:ext cx="11809926" cy="1058400"/>
          </a:xfrm>
        </p:spPr>
        <p:txBody>
          <a:bodyPr>
            <a:noAutofit/>
          </a:bodyPr>
          <a:lstStyle/>
          <a:p>
            <a:pPr algn="ctr"/>
            <a:r>
              <a:rPr lang="pt-BR" sz="3600" dirty="0">
                <a:solidFill>
                  <a:srgbClr val="2B1ED8"/>
                </a:solidFill>
                <a:latin typeface="Calibri" panose="020F0502020204030204" pitchFamily="34" charset="0"/>
              </a:rPr>
              <a:t>Mecanismo de ação dos inibidores PD-1 e PD-L1 como forma de </a:t>
            </a:r>
            <a:r>
              <a:rPr lang="pt-BR" sz="3600" dirty="0" err="1">
                <a:solidFill>
                  <a:srgbClr val="2B1ED8"/>
                </a:solidFill>
                <a:latin typeface="Calibri" panose="020F0502020204030204" pitchFamily="34" charset="0"/>
              </a:rPr>
              <a:t>imunoterapia</a:t>
            </a:r>
            <a:r>
              <a:rPr lang="pt-BR" sz="3600" dirty="0">
                <a:solidFill>
                  <a:srgbClr val="2B1ED8"/>
                </a:solidFill>
                <a:latin typeface="Calibri" panose="020F0502020204030204" pitchFamily="34" charset="0"/>
              </a:rPr>
              <a:t> para diferentes tumores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7" y="1537855"/>
            <a:ext cx="5462390" cy="4404643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5347854" y="1652177"/>
            <a:ext cx="672609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3000" dirty="0"/>
              <a:t>A ativação da sinalização PD-1/PD-L1 serve como o mecanismo primário pelo qual os tumores evitam sinais específicos do antígeno.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3000" dirty="0"/>
              <a:t>O bloqueio de anticorpos de PD-1 e PD-L1 reverte esse processo e aumenta a atividade imunológica antitumoral.</a:t>
            </a:r>
          </a:p>
        </p:txBody>
      </p:sp>
    </p:spTree>
    <p:extLst>
      <p:ext uri="{BB962C8B-B14F-4D97-AF65-F5344CB8AC3E}">
        <p14:creationId xmlns:p14="http://schemas.microsoft.com/office/powerpoint/2010/main" val="1181862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7CAC4BE4-394F-D54D-BC2F-E6ACEC168F98}"/>
              </a:ext>
            </a:extLst>
          </p:cNvPr>
          <p:cNvSpPr txBox="1"/>
          <p:nvPr/>
        </p:nvSpPr>
        <p:spPr>
          <a:xfrm>
            <a:off x="132264" y="181033"/>
            <a:ext cx="1171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2B1ED8"/>
                </a:solidFill>
                <a:latin typeface="Calibri" panose="020F0502020204030204" pitchFamily="34" charset="0"/>
                <a:ea typeface="Century Gothic" charset="0"/>
                <a:cs typeface="Segoe UI" panose="020B0502040204020203" pitchFamily="34" charset="0"/>
              </a:rPr>
              <a:t>Diretrizes para avaliar o PD-L1 usando </a:t>
            </a:r>
            <a:r>
              <a:rPr lang="pt-BR" sz="3600" dirty="0" err="1">
                <a:solidFill>
                  <a:srgbClr val="2B1ED8"/>
                </a:solidFill>
                <a:latin typeface="Calibri" panose="020F0502020204030204" pitchFamily="34" charset="0"/>
                <a:ea typeface="Century Gothic" charset="0"/>
                <a:cs typeface="Segoe UI" panose="020B0502040204020203" pitchFamily="34" charset="0"/>
              </a:rPr>
              <a:t>imuno-histoquímica</a:t>
            </a:r>
            <a:endParaRPr lang="en-US" sz="3600" dirty="0">
              <a:solidFill>
                <a:srgbClr val="2B1ED8"/>
              </a:solidFill>
              <a:latin typeface="Calibri" panose="020F0502020204030204" pitchFamily="34" charset="0"/>
              <a:ea typeface="Century Gothic" charset="0"/>
              <a:cs typeface="Segoe UI" panose="020B0502040204020203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BB02F42A-3C85-C041-AF1A-A5F44D7F9427}"/>
              </a:ext>
            </a:extLst>
          </p:cNvPr>
          <p:cNvSpPr txBox="1"/>
          <p:nvPr/>
        </p:nvSpPr>
        <p:spPr>
          <a:xfrm>
            <a:off x="5706184" y="4537361"/>
            <a:ext cx="776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figure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FC22DD85-26C2-6941-A5C8-AE8C6B742712}"/>
              </a:ext>
            </a:extLst>
          </p:cNvPr>
          <p:cNvSpPr txBox="1"/>
          <p:nvPr/>
        </p:nvSpPr>
        <p:spPr>
          <a:xfrm>
            <a:off x="288464" y="1126673"/>
            <a:ext cx="117095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3400" dirty="0">
                <a:latin typeface="Calibri" panose="020F0502020204030204" pitchFamily="34" charset="0"/>
                <a:ea typeface="Century Gothic" charset="0"/>
                <a:cs typeface="Segoe UI" panose="020B0502040204020203" pitchFamily="34" charset="0"/>
              </a:rPr>
              <a:t>O PD-L1 não é um simples teste positivo/negativo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3400" dirty="0">
                <a:latin typeface="Calibri" panose="020F0502020204030204" pitchFamily="34" charset="0"/>
                <a:ea typeface="Century Gothic" charset="0"/>
                <a:cs typeface="Segoe UI" panose="020B0502040204020203" pitchFamily="34" charset="0"/>
              </a:rPr>
              <a:t>É preditivo da resposta a diferentes inibidores da resposta imune (“inibidores de </a:t>
            </a:r>
            <a:r>
              <a:rPr lang="pt-BR" sz="3400" dirty="0" err="1">
                <a:latin typeface="Calibri" panose="020F0502020204030204" pitchFamily="34" charset="0"/>
                <a:ea typeface="Century Gothic" charset="0"/>
                <a:cs typeface="Segoe UI" panose="020B0502040204020203" pitchFamily="34" charset="0"/>
              </a:rPr>
              <a:t>check-point</a:t>
            </a:r>
            <a:r>
              <a:rPr lang="pt-BR" sz="3400" dirty="0">
                <a:latin typeface="Calibri" panose="020F0502020204030204" pitchFamily="34" charset="0"/>
                <a:ea typeface="Century Gothic" charset="0"/>
                <a:cs typeface="Segoe UI" panose="020B0502040204020203" pitchFamily="34" charset="0"/>
              </a:rPr>
              <a:t>”) em diferentes tumores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3400" dirty="0">
                <a:latin typeface="Calibri" panose="020F0502020204030204" pitchFamily="34" charset="0"/>
                <a:ea typeface="Century Gothic" charset="0"/>
                <a:cs typeface="Segoe UI" panose="020B0502040204020203" pitchFamily="34" charset="0"/>
              </a:rPr>
              <a:t>A expressão de PD-L1 pode ser avaliada por </a:t>
            </a:r>
            <a:r>
              <a:rPr lang="pt-BR" sz="3400" dirty="0" err="1">
                <a:latin typeface="Calibri" panose="020F0502020204030204" pitchFamily="34" charset="0"/>
                <a:ea typeface="Century Gothic" charset="0"/>
                <a:cs typeface="Segoe UI" panose="020B0502040204020203" pitchFamily="34" charset="0"/>
              </a:rPr>
              <a:t>imuno-histoquímica</a:t>
            </a:r>
            <a:r>
              <a:rPr lang="pt-BR" sz="3400" dirty="0">
                <a:latin typeface="Calibri" panose="020F0502020204030204" pitchFamily="34" charset="0"/>
                <a:ea typeface="Century Gothic" charset="0"/>
                <a:cs typeface="Segoe UI" panose="020B0502040204020203" pitchFamily="34" charset="0"/>
              </a:rPr>
              <a:t> (IHQ) utilizando diferentes anticorpos e ensaios com diferentes sensibilidades e especificidades</a:t>
            </a:r>
            <a:endParaRPr lang="es-ES" sz="3400" dirty="0">
              <a:latin typeface="Calibri" panose="020F0502020204030204" pitchFamily="34" charset="0"/>
              <a:ea typeface="Century Gothic" charset="0"/>
              <a:cs typeface="Segoe UI" panose="020B0502040204020203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020290" y="6386945"/>
            <a:ext cx="9033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Schmidt G et al. Arch Gynecol Obstet. 306:1689-1695, 2022; Paver EC et al. Pathology. 53:141-156, 2021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34312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7CAC4BE4-394F-D54D-BC2F-E6ACEC168F98}"/>
              </a:ext>
            </a:extLst>
          </p:cNvPr>
          <p:cNvSpPr txBox="1"/>
          <p:nvPr/>
        </p:nvSpPr>
        <p:spPr>
          <a:xfrm>
            <a:off x="219557" y="476735"/>
            <a:ext cx="11835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err="1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Formação</a:t>
            </a:r>
            <a:r>
              <a:rPr lang="es-ES" sz="3600" b="1" dirty="0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 e </a:t>
            </a:r>
            <a:r>
              <a:rPr lang="es-ES" sz="3600" b="1" dirty="0" err="1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treinamento</a:t>
            </a:r>
            <a:r>
              <a:rPr lang="es-ES" sz="3600" b="1" dirty="0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 dos </a:t>
            </a:r>
            <a:r>
              <a:rPr lang="es-ES" sz="3600" b="1" dirty="0" err="1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patologistas</a:t>
            </a:r>
            <a:r>
              <a:rPr lang="es-ES" sz="3600" b="1" dirty="0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 para </a:t>
            </a:r>
            <a:r>
              <a:rPr lang="es-ES" sz="3600" b="1" dirty="0" err="1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interpretação</a:t>
            </a:r>
            <a:r>
              <a:rPr lang="es-ES" sz="3600" b="1" dirty="0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 das </a:t>
            </a:r>
            <a:r>
              <a:rPr lang="es-ES" sz="3600" b="1" dirty="0" err="1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colorações</a:t>
            </a:r>
            <a:r>
              <a:rPr lang="es-ES" sz="3600" b="1" dirty="0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 IHQ para PD-L1 : </a:t>
            </a:r>
            <a:r>
              <a:rPr lang="es-ES" sz="3600" b="1" dirty="0" err="1">
                <a:solidFill>
                  <a:srgbClr val="2B1ED8"/>
                </a:solidFill>
                <a:latin typeface="+mj-lt"/>
                <a:ea typeface="Century Gothic" charset="0"/>
                <a:cs typeface="Segoe UI" panose="020B0502040204020203" pitchFamily="34" charset="0"/>
              </a:rPr>
              <a:t>Desafios</a:t>
            </a:r>
            <a:endParaRPr lang="pt-BR" sz="3600" b="1" dirty="0">
              <a:solidFill>
                <a:srgbClr val="2B1ED8"/>
              </a:solidFill>
              <a:latin typeface="+mj-lt"/>
              <a:ea typeface="Century Gothic" charset="0"/>
              <a:cs typeface="Segoe UI" panose="020B0502040204020203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02684" y="2111529"/>
            <a:ext cx="116986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3600" dirty="0"/>
              <a:t>Os patologistas devem ser bem treinados e informados sobre as indicações do teste e a medicação que se pretende usar, os critérios de análise para cada tipo tumoral, limites utilizados no algoritmo, interpretação dos resultados e erros/”</a:t>
            </a:r>
            <a:r>
              <a:rPr lang="pt-BR" sz="3600" dirty="0" err="1"/>
              <a:t>pitfalls</a:t>
            </a:r>
            <a:r>
              <a:rPr lang="pt-BR" sz="3600" dirty="0"/>
              <a:t>” de cada tipo de ensaio IHC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4077533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EE637-064C-44E7-B45D-9FC5B7FD3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936" y="110836"/>
            <a:ext cx="11198597" cy="926767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>
                <a:solidFill>
                  <a:srgbClr val="0631BA"/>
                </a:solidFill>
                <a:latin typeface="+mn-lt"/>
              </a:rPr>
              <a:t>Indicações</a:t>
            </a:r>
            <a:r>
              <a:rPr lang="en-US" sz="3200" dirty="0">
                <a:solidFill>
                  <a:srgbClr val="0631BA"/>
                </a:solidFill>
                <a:latin typeface="+mn-lt"/>
              </a:rPr>
              <a:t> do </a:t>
            </a:r>
            <a:r>
              <a:rPr lang="en-US" sz="3200" dirty="0" err="1">
                <a:solidFill>
                  <a:srgbClr val="0631BA"/>
                </a:solidFill>
                <a:latin typeface="+mn-lt"/>
              </a:rPr>
              <a:t>ensaio</a:t>
            </a:r>
            <a:r>
              <a:rPr lang="en-US" sz="3200" dirty="0">
                <a:solidFill>
                  <a:srgbClr val="0631BA"/>
                </a:solidFill>
                <a:latin typeface="+mn-lt"/>
              </a:rPr>
              <a:t> PD-L1 IHC 22C3 </a:t>
            </a:r>
            <a:r>
              <a:rPr lang="en-US" sz="3200" dirty="0" err="1">
                <a:solidFill>
                  <a:srgbClr val="0631BA"/>
                </a:solidFill>
                <a:latin typeface="+mn-lt"/>
              </a:rPr>
              <a:t>pharmDx</a:t>
            </a:r>
            <a:r>
              <a:rPr lang="en-US" sz="3200" dirty="0">
                <a:solidFill>
                  <a:srgbClr val="0631BA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0631BA"/>
                </a:solidFill>
                <a:latin typeface="+mn-lt"/>
              </a:rPr>
              <a:t>como</a:t>
            </a:r>
            <a:r>
              <a:rPr lang="en-US" sz="3200" dirty="0">
                <a:solidFill>
                  <a:srgbClr val="0631BA"/>
                </a:solidFill>
                <a:latin typeface="+mn-lt"/>
              </a:rPr>
              <a:t> teste </a:t>
            </a:r>
            <a:r>
              <a:rPr lang="en-US" sz="3200" dirty="0" err="1">
                <a:solidFill>
                  <a:srgbClr val="0631BA"/>
                </a:solidFill>
                <a:latin typeface="+mn-lt"/>
              </a:rPr>
              <a:t>diagnóstico</a:t>
            </a:r>
            <a:r>
              <a:rPr lang="en-US" sz="3200" dirty="0">
                <a:solidFill>
                  <a:srgbClr val="0631BA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0631BA"/>
                </a:solidFill>
                <a:latin typeface="+mn-lt"/>
              </a:rPr>
              <a:t>complementar</a:t>
            </a:r>
            <a:r>
              <a:rPr lang="en-US" sz="3200" dirty="0">
                <a:solidFill>
                  <a:srgbClr val="0631BA"/>
                </a:solidFill>
                <a:latin typeface="+mn-lt"/>
              </a:rPr>
              <a:t> (companion diagnostic test)*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BC175-AA71-46A6-95E4-47A8C7EAA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BCA9-46B6-4409-AA99-023EF2F98F18}" type="datetime4">
              <a:rPr lang="en-US" smtClean="0"/>
              <a:t>May 30,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BBE3E-4FCF-4A22-A7DF-A4990CE55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PD-L1 IHC 22C3 pharmDx                               For Training Purposes Only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7C41C94-5535-4F71-BA0F-8AC94117F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878472"/>
              </p:ext>
            </p:extLst>
          </p:nvPr>
        </p:nvGraphicFramePr>
        <p:xfrm>
          <a:off x="180110" y="1190215"/>
          <a:ext cx="11859489" cy="4960127"/>
        </p:xfrm>
        <a:graphic>
          <a:graphicData uri="http://schemas.openxmlformats.org/drawingml/2006/table">
            <a:tbl>
              <a:tblPr/>
              <a:tblGrid>
                <a:gridCol w="1950430">
                  <a:extLst>
                    <a:ext uri="{9D8B030D-6E8A-4147-A177-3AD203B41FA5}">
                      <a16:colId xmlns:a16="http://schemas.microsoft.com/office/drawing/2014/main" val="636771424"/>
                    </a:ext>
                  </a:extLst>
                </a:gridCol>
                <a:gridCol w="1782421">
                  <a:extLst>
                    <a:ext uri="{9D8B030D-6E8A-4147-A177-3AD203B41FA5}">
                      <a16:colId xmlns:a16="http://schemas.microsoft.com/office/drawing/2014/main" val="2665712986"/>
                    </a:ext>
                  </a:extLst>
                </a:gridCol>
                <a:gridCol w="8126638">
                  <a:extLst>
                    <a:ext uri="{9D8B030D-6E8A-4147-A177-3AD203B41FA5}">
                      <a16:colId xmlns:a16="http://schemas.microsoft.com/office/drawing/2014/main" val="2001697371"/>
                    </a:ext>
                  </a:extLst>
                </a:gridCol>
              </a:tblGrid>
              <a:tr h="1662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dirty="0" err="1">
                          <a:effectLst/>
                          <a:latin typeface="+mn-lt"/>
                        </a:rPr>
                        <a:t>Tipo</a:t>
                      </a:r>
                      <a:r>
                        <a:rPr lang="en-US" sz="2000" b="1" dirty="0">
                          <a:effectLst/>
                          <a:latin typeface="+mn-lt"/>
                        </a:rPr>
                        <a:t> de tumor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 err="1">
                          <a:effectLst/>
                          <a:latin typeface="+mn-lt"/>
                        </a:rPr>
                        <a:t>Nível</a:t>
                      </a:r>
                      <a:r>
                        <a:rPr lang="en-US" sz="2000" b="1" dirty="0">
                          <a:effectLst/>
                          <a:latin typeface="+mn-lt"/>
                        </a:rPr>
                        <a:t> de </a:t>
                      </a:r>
                      <a:r>
                        <a:rPr lang="en-US" sz="2000" b="1" dirty="0" err="1">
                          <a:effectLst/>
                          <a:latin typeface="+mn-lt"/>
                        </a:rPr>
                        <a:t>expressão</a:t>
                      </a:r>
                      <a:r>
                        <a:rPr lang="en-US" sz="2000" b="1" dirty="0">
                          <a:effectLst/>
                          <a:latin typeface="+mn-lt"/>
                        </a:rPr>
                        <a:t> do PD-L1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dirty="0" err="1">
                          <a:effectLst/>
                          <a:latin typeface="+mn-lt"/>
                        </a:rPr>
                        <a:t>Intenção</a:t>
                      </a:r>
                      <a:r>
                        <a:rPr lang="en-US" sz="2000" b="1" dirty="0">
                          <a:effectLst/>
                          <a:latin typeface="+mn-lt"/>
                        </a:rPr>
                        <a:t> do </a:t>
                      </a:r>
                      <a:r>
                        <a:rPr lang="en-US" sz="2000" b="1" dirty="0" err="1">
                          <a:effectLst/>
                          <a:latin typeface="+mn-lt"/>
                        </a:rPr>
                        <a:t>uso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738069"/>
                  </a:ext>
                </a:extLst>
              </a:tr>
              <a:tr h="7418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Ca de </a:t>
                      </a:r>
                      <a:r>
                        <a:rPr lang="en-US" sz="20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pulmão</a:t>
                      </a:r>
                      <a:r>
                        <a:rPr lang="en-US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não</a:t>
                      </a:r>
                      <a:r>
                        <a:rPr lang="en-US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pequenas</a:t>
                      </a:r>
                      <a:r>
                        <a:rPr lang="en-US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células</a:t>
                      </a:r>
                      <a:r>
                        <a:rPr lang="en-US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 (NSCLC)</a:t>
                      </a: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TPS ≥ 1%</a:t>
                      </a: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PD-L1 IHC 22C3 </a:t>
                      </a:r>
                      <a:r>
                        <a:rPr lang="pt-BR" sz="20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pharmDx</a:t>
                      </a:r>
                      <a:r>
                        <a:rPr lang="pt-B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 é indicado como auxiliar na identificação de pacientes com NSCLC para tratamento com </a:t>
                      </a:r>
                      <a:r>
                        <a:rPr lang="pt-BR" sz="20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pembrolizumabe</a:t>
                      </a:r>
                      <a:endParaRPr lang="en-US" sz="20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26649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233751"/>
                  </a:ext>
                </a:extLst>
              </a:tr>
              <a:tr h="5116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>
                          <a:effectLst/>
                          <a:latin typeface="+mn-lt"/>
                        </a:rPr>
                        <a:t>CCE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Esôfago</a:t>
                      </a:r>
                      <a:r>
                        <a:rPr lang="en-US" sz="2000" baseline="0" dirty="0">
                          <a:effectLst/>
                          <a:latin typeface="+mn-lt"/>
                        </a:rPr>
                        <a:t> (ESCC)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dirty="0">
                          <a:effectLst/>
                          <a:latin typeface="+mn-lt"/>
                        </a:rPr>
                        <a:t>CPS ≥ 10</a:t>
                      </a: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dirty="0">
                          <a:effectLst/>
                          <a:latin typeface="+mn-lt"/>
                        </a:rPr>
                        <a:t>PD-L1 IHC 22C3 </a:t>
                      </a:r>
                      <a:r>
                        <a:rPr lang="pt-BR" sz="2000" dirty="0" err="1">
                          <a:effectLst/>
                          <a:latin typeface="+mn-lt"/>
                        </a:rPr>
                        <a:t>pharmDx</a:t>
                      </a:r>
                      <a:r>
                        <a:rPr lang="pt-BR" sz="2000" dirty="0">
                          <a:effectLst/>
                          <a:latin typeface="+mn-lt"/>
                        </a:rPr>
                        <a:t> é indicado como auxiliar na identificação de pacientes com ESCC para tratamento com </a:t>
                      </a:r>
                      <a:r>
                        <a:rPr lang="pt-BR" sz="2000" dirty="0" err="1">
                          <a:effectLst/>
                          <a:latin typeface="+mn-lt"/>
                        </a:rPr>
                        <a:t>pembrolizumabe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26649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665012"/>
                  </a:ext>
                </a:extLst>
              </a:tr>
              <a:tr h="6267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+mn-lt"/>
                        </a:rPr>
                        <a:t>Câncer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Cervical (CC) </a:t>
                      </a: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dirty="0">
                          <a:effectLst/>
                          <a:latin typeface="+mn-lt"/>
                        </a:rPr>
                        <a:t>CPS ≥ 1</a:t>
                      </a: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>
                          <a:effectLst/>
                          <a:latin typeface="+mn-lt"/>
                        </a:rPr>
                        <a:t>PD-L1 IHC 22C3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pharmDx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pt-BR" sz="2000" dirty="0">
                          <a:effectLst/>
                          <a:latin typeface="+mn-lt"/>
                        </a:rPr>
                        <a:t>é indicado como auxiliar na identificação de pacientes com câncer cervical para tratamento com </a:t>
                      </a:r>
                      <a:r>
                        <a:rPr lang="pt-BR" sz="2000" dirty="0" err="1">
                          <a:effectLst/>
                          <a:latin typeface="+mn-lt"/>
                        </a:rPr>
                        <a:t>pembrolizumabe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26649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788472"/>
                  </a:ext>
                </a:extLst>
              </a:tr>
              <a:tr h="7418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>
                          <a:effectLst/>
                          <a:latin typeface="+mn-lt"/>
                        </a:rPr>
                        <a:t>CCE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cabeça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e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pescoço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(HNSCC)</a:t>
                      </a: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dirty="0">
                          <a:effectLst/>
                          <a:latin typeface="+mn-lt"/>
                        </a:rPr>
                        <a:t>CPS ≥ 1</a:t>
                      </a: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>
                          <a:effectLst/>
                          <a:latin typeface="+mn-lt"/>
                        </a:rPr>
                        <a:t>PD-L1 IHC 22C3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pharmDx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pt-BR" sz="2000" dirty="0">
                          <a:effectLst/>
                          <a:latin typeface="+mn-lt"/>
                        </a:rPr>
                        <a:t>é indicado como auxiliar na identificação de pacientes com HNSCC para tratamento com </a:t>
                      </a:r>
                      <a:r>
                        <a:rPr lang="pt-BR" sz="2000" dirty="0" err="1">
                          <a:effectLst/>
                          <a:latin typeface="+mn-lt"/>
                        </a:rPr>
                        <a:t>pembrolizumabe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26649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145059"/>
                  </a:ext>
                </a:extLst>
              </a:tr>
              <a:tr h="5116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+mn-lt"/>
                        </a:rPr>
                        <a:t>Câncer</a:t>
                      </a:r>
                      <a:r>
                        <a:rPr lang="en-US" sz="2000" baseline="0" dirty="0">
                          <a:effectLst/>
                          <a:latin typeface="+mn-lt"/>
                        </a:rPr>
                        <a:t> de mama </a:t>
                      </a:r>
                      <a:r>
                        <a:rPr lang="en-US" sz="2000" baseline="0" dirty="0" err="1">
                          <a:effectLst/>
                          <a:latin typeface="+mn-lt"/>
                        </a:rPr>
                        <a:t>triplo</a:t>
                      </a:r>
                      <a:r>
                        <a:rPr lang="en-US" sz="20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+mn-lt"/>
                        </a:rPr>
                        <a:t>negativo</a:t>
                      </a:r>
                      <a:r>
                        <a:rPr lang="en-US" sz="2000" baseline="0" dirty="0">
                          <a:effectLst/>
                          <a:latin typeface="+mn-lt"/>
                        </a:rPr>
                        <a:t> (TNBC)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dirty="0">
                          <a:effectLst/>
                          <a:latin typeface="+mn-lt"/>
                        </a:rPr>
                        <a:t>CPS ≥ 10</a:t>
                      </a:r>
                    </a:p>
                  </a:txBody>
                  <a:tcPr marL="51165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>
                          <a:effectLst/>
                          <a:latin typeface="+mn-lt"/>
                        </a:rPr>
                        <a:t>PD-L1 IHC 22C3 </a:t>
                      </a:r>
                      <a:r>
                        <a:rPr lang="en-US" sz="2000" dirty="0" err="1">
                          <a:effectLst/>
                          <a:latin typeface="+mn-lt"/>
                        </a:rPr>
                        <a:t>pharmDx</a:t>
                      </a:r>
                      <a:r>
                        <a:rPr lang="en-US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pt-BR" sz="2000" dirty="0">
                          <a:effectLst/>
                          <a:latin typeface="+mn-lt"/>
                        </a:rPr>
                        <a:t>é indicado como auxiliar na identificação de pacientes com TNBC para tratamento </a:t>
                      </a:r>
                      <a:r>
                        <a:rPr lang="pt-BR" sz="2000" dirty="0" err="1">
                          <a:effectLst/>
                          <a:latin typeface="+mn-lt"/>
                        </a:rPr>
                        <a:t>pembrolizumabe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26649" marR="51165" marT="25583" marB="25583" anchor="ctr">
                    <a:lnL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35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64483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77090" y="6206836"/>
            <a:ext cx="1172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* O teste e respectivo tratamento, na maioria dos casos, são indicados para tumores localmente avançados ou metastáticos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876800" y="6519446"/>
            <a:ext cx="1346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Fonte: </a:t>
            </a:r>
            <a:r>
              <a:rPr lang="pt-BR" sz="1600" dirty="0" err="1"/>
              <a:t>Agilent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7503201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2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3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4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5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6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7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0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1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2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957C28A47A43A4ABB0592D144CC0E4F" ma:contentTypeVersion="12" ma:contentTypeDescription="Crie um novo documento." ma:contentTypeScope="" ma:versionID="c8c2ad034ff6db738bb07d9b00a85077">
  <xsd:schema xmlns:xsd="http://www.w3.org/2001/XMLSchema" xmlns:xs="http://www.w3.org/2001/XMLSchema" xmlns:p="http://schemas.microsoft.com/office/2006/metadata/properties" xmlns:ns3="bd22032c-33ce-495f-a467-ce58bab01a4d" targetNamespace="http://schemas.microsoft.com/office/2006/metadata/properties" ma:root="true" ma:fieldsID="2f6c921c8365f8c6748e3eb47b9575a0" ns3:_="">
    <xsd:import namespace="bd22032c-33ce-495f-a467-ce58bab01a4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2032c-33ce-495f-a467-ce58bab01a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5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6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7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8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9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Props1.xml><?xml version="1.0" encoding="utf-8"?>
<ds:datastoreItem xmlns:ds="http://schemas.openxmlformats.org/officeDocument/2006/customXml" ds:itemID="{48291610-6272-4C98-B9E6-FE0E916670B1}">
  <ds:schemaRefs>
    <ds:schemaRef ds:uri="http://schemas.microsoft.com/sharepoint/v3/contenttype/forms"/>
  </ds:schemaRefs>
</ds:datastoreItem>
</file>

<file path=customXml/itemProps10.xml><?xml version="1.0" encoding="utf-8"?>
<ds:datastoreItem xmlns:ds="http://schemas.openxmlformats.org/officeDocument/2006/customXml" ds:itemID="{21C34BB6-EC5A-4053-96AA-F60E6DCFAC6B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3D5DC56C-20A4-4F15-B58E-2FF8C8252967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A2E3B13E-9145-41A8-A7B9-B80EA48DAB5B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E1A34401-DD06-49B7-88F3-98458FE669DF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B35DC3DB-B5AF-4568-BF15-4B066E11B6A5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9B4CE8C6-3645-4D89-B48F-23A2B90EBD99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0D0B879A-CCF4-439A-886E-0012B7E04D73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3862085E-8008-4133-B279-74C762F0562A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BDAAD664-EF3E-4328-9FDC-5D95CB9F63F6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425BE4B1-7FA8-4B8F-9ADD-DE71DB3D31AB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4DA8952F-DF32-416A-AE56-CB73E9AAB29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  <ds:schemaRef ds:uri="bd22032c-33ce-495f-a467-ce58bab01a4d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0.xml><?xml version="1.0" encoding="utf-8"?>
<ds:datastoreItem xmlns:ds="http://schemas.openxmlformats.org/officeDocument/2006/customXml" ds:itemID="{963D1DD2-DFE9-4A04-8F07-07F4A6432832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27A59AA8-C484-4438-9124-EBA56FB1A257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9F49EA1B-BF6E-4301-B966-0479036DB901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AE607185-E25C-4B94-8288-B4C9F5034E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22032c-33ce-495f-a467-ce58bab01a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446F8058-7884-4B48-9628-00F22D64EDE6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83618C9A-FEF3-4BBF-A52A-365CCA538EB3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F9B6CAD6-5EAC-43B2-8A33-51ECF96A39E4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3F163D39-BA81-46EE-AFAB-A71D91A3991F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CDAA89D7-835E-4ADA-A3D9-F452E042CFFA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CD8150CF-55A1-45F4-80CA-E3713C13EF3A}">
  <ds:schemaRefs>
    <ds:schemaRef ds:uri="http://schemas.microsoft.com/VisualStudio/2011/storyboarding/control"/>
  </ds:schemaRefs>
</ds:datastoreItem>
</file>

<file path=docMetadata/LabelInfo.xml><?xml version="1.0" encoding="utf-8"?>
<clbl:labelList xmlns:clbl="http://schemas.microsoft.com/office/2020/mipLabelMetadata">
  <clbl:label id="{8fcaca1c-04b8-40d7-944e-e72f4105afe1}" enabled="1" method="Standard" siteId="{a9c0bc09-8b46-4206-9351-2ba12fb4a5c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2367</Words>
  <Application>Microsoft Office PowerPoint</Application>
  <PresentationFormat>Widescreen</PresentationFormat>
  <Paragraphs>270</Paragraphs>
  <Slides>58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58</vt:i4>
      </vt:variant>
    </vt:vector>
  </HeadingPairs>
  <TitlesOfParts>
    <vt:vector size="60" baseType="lpstr">
      <vt:lpstr>Tema do Office</vt:lpstr>
      <vt:lpstr>Congresso de Patologia</vt:lpstr>
      <vt:lpstr>Avaliação do PD-L1 usando o ensaio PD-L1 IHC 22C3 pharmaDx e CPS (Combined Positive Score)</vt:lpstr>
      <vt:lpstr>Declaração de Conflito de Interesse</vt:lpstr>
      <vt:lpstr>Objetivos </vt:lpstr>
      <vt:lpstr>Via PD-1 - PD-L1</vt:lpstr>
      <vt:lpstr>Via PD-1-PD-L1</vt:lpstr>
      <vt:lpstr>Mecanismo de ação dos inibidores PD-1 e PD-L1 como forma de imunoterapia para diferentes tumores</vt:lpstr>
      <vt:lpstr>Apresentação do PowerPoint</vt:lpstr>
      <vt:lpstr>Apresentação do PowerPoint</vt:lpstr>
      <vt:lpstr>Indicações do ensaio PD-L1 IHC 22C3 pharmDx como teste diagnóstico complementar (companion diagnostic test)*</vt:lpstr>
      <vt:lpstr>Entendendo a equação CPS - Combined Positive Score</vt:lpstr>
      <vt:lpstr>Visão geral da pontuação CPS – inclusões/exclusões do numerador</vt:lpstr>
      <vt:lpstr>Visão geral da pontuação CPS – inclusões/exclusões do denominador</vt:lpstr>
      <vt:lpstr>Aspectos fundamentais da equação CPS</vt:lpstr>
      <vt:lpstr>Avaliação da adequacidade da amostra</vt:lpstr>
      <vt:lpstr>Avaliação da adequacidade da lâmina corada pelo PD-L1</vt:lpstr>
      <vt:lpstr>Avaliação da adequacidade da lâmina corada pelo PD-L1</vt:lpstr>
      <vt:lpstr>Apresentação do PowerPoint</vt:lpstr>
      <vt:lpstr>Exemplos de Tumores Corados pelo PD-L1 usando o ensaio IHC 22C3 e diferentes níveis/escores CPS</vt:lpstr>
      <vt:lpstr>Câncer de Mama Triplo Negativo- HE</vt:lpstr>
      <vt:lpstr>Apresentação do PowerPoint</vt:lpstr>
      <vt:lpstr>Apresentação do PowerPoint</vt:lpstr>
      <vt:lpstr>Câncer de Mama Triplo Negativo corado pelo PD-L1</vt:lpstr>
      <vt:lpstr>Câncer de mama triplo negativo corado pelo PD-L1</vt:lpstr>
      <vt:lpstr>Coloração positiva para PD-L1 células tumorais e células imunes associadas ao tumor (CPS= 90)</vt:lpstr>
      <vt:lpstr>Câncer de mama triplo negativo corado pelo PD-L1</vt:lpstr>
      <vt:lpstr>CCE - Cabeça e Pescoço- Caso 1</vt:lpstr>
      <vt:lpstr>CCE de Cabeça e Pescoço- Caso 1 </vt:lpstr>
      <vt:lpstr>CCE Cabeça e Pescoço - Caso 1</vt:lpstr>
      <vt:lpstr>CCE Cabeça e Pescoço- Caso 1- corado pelo PD-L1</vt:lpstr>
      <vt:lpstr>CCE Cabeça e Pescoço- Caso 2</vt:lpstr>
      <vt:lpstr>CCE - Cabeça e Pescoço- Caso 2</vt:lpstr>
      <vt:lpstr>CCE - Cabeça e Pescoço – caso 2</vt:lpstr>
      <vt:lpstr>CCE de Cabeça e Pescoço – caso 2- corado para PD-L1</vt:lpstr>
      <vt:lpstr>CCE de Cabeça e Pescoço – caso 2 – corado pelo PD-L1</vt:lpstr>
      <vt:lpstr>CCE de Cabeça e Pescoço – caso 2 corado pelo PD-L1</vt:lpstr>
      <vt:lpstr>Adenocarcinoma da Junção Gastroesofágica</vt:lpstr>
      <vt:lpstr>Adenocarcinoma da Junção Gastroesofágica</vt:lpstr>
      <vt:lpstr>Adenocarcinoma da Junção Gastroesofágica</vt:lpstr>
      <vt:lpstr>Adenocarcinoma da Junção Gastroesofágica- PD-L1</vt:lpstr>
      <vt:lpstr>Adenocarcinoma da Junção Gastroesofágica</vt:lpstr>
      <vt:lpstr>Adenocarcinoma da Junção Gastroesofágica</vt:lpstr>
      <vt:lpstr>Adenocarcinoma da Junção Gastroesofágica</vt:lpstr>
      <vt:lpstr>Carcinoma urotelial – caso 1</vt:lpstr>
      <vt:lpstr>Carcinoma urotelial – caso 1</vt:lpstr>
      <vt:lpstr>Carcinoma urotelial</vt:lpstr>
      <vt:lpstr>Carcinoma urotelial</vt:lpstr>
      <vt:lpstr>Carcinoma urotelial</vt:lpstr>
      <vt:lpstr>Carcinoma urotelial</vt:lpstr>
      <vt:lpstr>Carcinoma urotelial</vt:lpstr>
      <vt:lpstr>Carcinoma papilar invasivo da mama - triplo negativo</vt:lpstr>
      <vt:lpstr>HE</vt:lpstr>
      <vt:lpstr>Apresentação do PowerPoint</vt:lpstr>
      <vt:lpstr>Lâmina corada pelo PD-L1 – Hemossiderina - CPS=0</vt:lpstr>
      <vt:lpstr>Esôfago – “Pitfall”- epitélio benigno e células inflamatórias associadas coradas para PD-L1</vt:lpstr>
      <vt:lpstr>“Pitfall” - Coloração positiva em fibroblastos</vt:lpstr>
      <vt:lpstr>Apresentação do PowerPoint</vt:lpstr>
      <vt:lpstr>Apresentação do PowerPoint</vt:lpstr>
      <vt:lpstr>obrigadA!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Helenice Gobbi</dc:creator>
  <cp:lastModifiedBy>RODRIGUES,IGOR (Agilent BRA)</cp:lastModifiedBy>
  <cp:revision>64</cp:revision>
  <dcterms:created xsi:type="dcterms:W3CDTF">2024-05-10T18:34:09Z</dcterms:created>
  <dcterms:modified xsi:type="dcterms:W3CDTF">2024-05-30T14:14:09Z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0x010100E957C28A47A43A4ABB0592D144CC0E4F</vt:lpwstr>
  </property>
</Properties>
</file>